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360" r:id="rId3"/>
    <p:sldId id="364" r:id="rId4"/>
    <p:sldId id="363" r:id="rId5"/>
    <p:sldId id="362" r:id="rId6"/>
    <p:sldId id="361" r:id="rId7"/>
    <p:sldId id="315" r:id="rId8"/>
    <p:sldId id="311" r:id="rId9"/>
    <p:sldId id="312" r:id="rId10"/>
    <p:sldId id="336" r:id="rId11"/>
    <p:sldId id="381" r:id="rId12"/>
    <p:sldId id="337" r:id="rId13"/>
    <p:sldId id="338" r:id="rId14"/>
    <p:sldId id="377" r:id="rId15"/>
    <p:sldId id="378" r:id="rId16"/>
    <p:sldId id="380" r:id="rId17"/>
    <p:sldId id="373" r:id="rId18"/>
    <p:sldId id="343" r:id="rId19"/>
    <p:sldId id="372" r:id="rId20"/>
    <p:sldId id="374" r:id="rId21"/>
    <p:sldId id="350" r:id="rId22"/>
    <p:sldId id="375" r:id="rId23"/>
    <p:sldId id="376" r:id="rId24"/>
    <p:sldId id="359" r:id="rId25"/>
    <p:sldId id="258" r:id="rId26"/>
  </p:sldIdLst>
  <p:sldSz cx="9144000" cy="6858000" type="screen4x3"/>
  <p:notesSz cx="6797675" cy="9928225"/>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F82"/>
    <a:srgbClr val="21386F"/>
    <a:srgbClr val="003300"/>
    <a:srgbClr val="1C2A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82" autoAdjust="0"/>
    <p:restoredTop sz="94660"/>
  </p:normalViewPr>
  <p:slideViewPr>
    <p:cSldViewPr snapToGrid="0" snapToObjects="1">
      <p:cViewPr varScale="1">
        <p:scale>
          <a:sx n="95" d="100"/>
          <a:sy n="95" d="100"/>
        </p:scale>
        <p:origin x="-264"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411"/>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ru-RU"/>
          </a:p>
        </p:txBody>
      </p:sp>
      <p:sp>
        <p:nvSpPr>
          <p:cNvPr id="3" name="Дата 2"/>
          <p:cNvSpPr>
            <a:spLocks noGrp="1"/>
          </p:cNvSpPr>
          <p:nvPr>
            <p:ph type="dt" idx="1"/>
          </p:nvPr>
        </p:nvSpPr>
        <p:spPr>
          <a:xfrm>
            <a:off x="3850443" y="0"/>
            <a:ext cx="2945659" cy="496411"/>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1D39CDFB-8FBF-4563-B738-9F51DCB44BF7}" type="datetimeFigureOut">
              <a:rPr lang="ru-RU"/>
              <a:pPr>
                <a:defRPr/>
              </a:pPr>
              <a:t>13.05.2019</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ru-RU"/>
          </a:p>
        </p:txBody>
      </p:sp>
      <p:sp>
        <p:nvSpPr>
          <p:cNvPr id="7" name="Номер слайда 6"/>
          <p:cNvSpPr>
            <a:spLocks noGrp="1"/>
          </p:cNvSpPr>
          <p:nvPr>
            <p:ph type="sldNum" sz="quarter" idx="5"/>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76DAE1A-A61B-44E5-A7CD-BEEC1CB1FE74}" type="slidenum">
              <a:rPr lang="ru-RU" altLang="ru-RU"/>
              <a:pPr>
                <a:defRPr/>
              </a:pPr>
              <a:t>‹#›</a:t>
            </a:fld>
            <a:endParaRPr lang="ru-RU" altLang="ru-RU"/>
          </a:p>
        </p:txBody>
      </p:sp>
    </p:spTree>
    <p:extLst>
      <p:ext uri="{BB962C8B-B14F-4D97-AF65-F5344CB8AC3E}">
        <p14:creationId xmlns:p14="http://schemas.microsoft.com/office/powerpoint/2010/main" val="24669954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5A13263-17DB-451B-A135-B919ADDFD25F}" type="datetime1">
              <a:rPr lang="en-US"/>
              <a:pPr>
                <a:defRPr/>
              </a:pPr>
              <a:t>5/13/2019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43E9B2D-AD38-48E6-AEE9-DA4D82263327}" type="slidenum">
              <a:rPr lang="en-US" altLang="ru-RU"/>
              <a:pPr>
                <a:defRPr/>
              </a:pPr>
              <a:t>‹#›</a:t>
            </a:fld>
            <a:endParaRPr lang="en-US" altLang="ru-RU"/>
          </a:p>
        </p:txBody>
      </p:sp>
    </p:spTree>
    <p:extLst>
      <p:ext uri="{BB962C8B-B14F-4D97-AF65-F5344CB8AC3E}">
        <p14:creationId xmlns:p14="http://schemas.microsoft.com/office/powerpoint/2010/main" val="642228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F5C3EB0-03AB-48A6-8FBB-8C8D61EA6001}" type="datetime1">
              <a:rPr lang="en-US"/>
              <a:pPr>
                <a:defRPr/>
              </a:pPr>
              <a:t>5/13/2019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85DB2C4-FC40-4676-A8BD-400DA27D2634}" type="slidenum">
              <a:rPr lang="en-US" altLang="ru-RU"/>
              <a:pPr>
                <a:defRPr/>
              </a:pPr>
              <a:t>‹#›</a:t>
            </a:fld>
            <a:endParaRPr lang="en-US" altLang="ru-RU"/>
          </a:p>
        </p:txBody>
      </p:sp>
    </p:spTree>
    <p:extLst>
      <p:ext uri="{BB962C8B-B14F-4D97-AF65-F5344CB8AC3E}">
        <p14:creationId xmlns:p14="http://schemas.microsoft.com/office/powerpoint/2010/main" val="2747646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E9FE017-DEB6-497C-8DA4-DFE76C262C6D}" type="datetime1">
              <a:rPr lang="en-US"/>
              <a:pPr>
                <a:defRPr/>
              </a:pPr>
              <a:t>5/13/2019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5FAF03-6DEB-489F-A914-C780C876E89F}" type="slidenum">
              <a:rPr lang="en-US" altLang="ru-RU"/>
              <a:pPr>
                <a:defRPr/>
              </a:pPr>
              <a:t>‹#›</a:t>
            </a:fld>
            <a:endParaRPr lang="en-US" altLang="ru-RU"/>
          </a:p>
        </p:txBody>
      </p:sp>
    </p:spTree>
    <p:extLst>
      <p:ext uri="{BB962C8B-B14F-4D97-AF65-F5344CB8AC3E}">
        <p14:creationId xmlns:p14="http://schemas.microsoft.com/office/powerpoint/2010/main" val="3002621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E30E7BE-966A-4D76-8229-D38F1F984A73}" type="datetime1">
              <a:rPr lang="en-US"/>
              <a:pPr>
                <a:defRPr/>
              </a:pPr>
              <a:t>5/13/2019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A9EEC62-AB76-442F-90CA-009DD479F17D}" type="slidenum">
              <a:rPr lang="en-US" altLang="ru-RU"/>
              <a:pPr>
                <a:defRPr/>
              </a:pPr>
              <a:t>‹#›</a:t>
            </a:fld>
            <a:endParaRPr lang="en-US" altLang="ru-RU"/>
          </a:p>
        </p:txBody>
      </p:sp>
    </p:spTree>
    <p:extLst>
      <p:ext uri="{BB962C8B-B14F-4D97-AF65-F5344CB8AC3E}">
        <p14:creationId xmlns:p14="http://schemas.microsoft.com/office/powerpoint/2010/main" val="3853059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323B70C-9E40-4CEA-9957-476B89CC60D4}" type="datetime1">
              <a:rPr lang="en-US"/>
              <a:pPr>
                <a:defRPr/>
              </a:pPr>
              <a:t>5/13/2019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5C70288-1592-410E-8844-1F0878E58245}" type="slidenum">
              <a:rPr lang="en-US" altLang="ru-RU"/>
              <a:pPr>
                <a:defRPr/>
              </a:pPr>
              <a:t>‹#›</a:t>
            </a:fld>
            <a:endParaRPr lang="en-US" altLang="ru-RU"/>
          </a:p>
        </p:txBody>
      </p:sp>
    </p:spTree>
    <p:extLst>
      <p:ext uri="{BB962C8B-B14F-4D97-AF65-F5344CB8AC3E}">
        <p14:creationId xmlns:p14="http://schemas.microsoft.com/office/powerpoint/2010/main" val="1373520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55EC41D-AC1A-4975-9719-E96F6C97B76B}" type="datetime1">
              <a:rPr lang="en-US"/>
              <a:pPr>
                <a:defRPr/>
              </a:pPr>
              <a:t>5/13/2019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534BD5B-5B8E-48A5-93C1-0BDD4EC23A75}" type="slidenum">
              <a:rPr lang="en-US" altLang="ru-RU"/>
              <a:pPr>
                <a:defRPr/>
              </a:pPr>
              <a:t>‹#›</a:t>
            </a:fld>
            <a:endParaRPr lang="en-US" altLang="ru-RU"/>
          </a:p>
        </p:txBody>
      </p:sp>
    </p:spTree>
    <p:extLst>
      <p:ext uri="{BB962C8B-B14F-4D97-AF65-F5344CB8AC3E}">
        <p14:creationId xmlns:p14="http://schemas.microsoft.com/office/powerpoint/2010/main" val="2917682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21D6EFF-2F46-429F-B4D9-E38E12DEAC98}" type="datetime1">
              <a:rPr lang="en-US"/>
              <a:pPr>
                <a:defRPr/>
              </a:pPr>
              <a:t>5/13/2019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1B24CDD-B59B-4609-B0FA-313B2010CB40}" type="slidenum">
              <a:rPr lang="en-US" altLang="ru-RU"/>
              <a:pPr>
                <a:defRPr/>
              </a:pPr>
              <a:t>‹#›</a:t>
            </a:fld>
            <a:endParaRPr lang="en-US" altLang="ru-RU"/>
          </a:p>
        </p:txBody>
      </p:sp>
    </p:spTree>
    <p:extLst>
      <p:ext uri="{BB962C8B-B14F-4D97-AF65-F5344CB8AC3E}">
        <p14:creationId xmlns:p14="http://schemas.microsoft.com/office/powerpoint/2010/main" val="3950896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8223857-9DC6-4212-A512-253663515783}" type="datetime1">
              <a:rPr lang="en-US"/>
              <a:pPr>
                <a:defRPr/>
              </a:pPr>
              <a:t>5/13/2019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AF023E3-00C9-4880-9833-50F923581B21}" type="slidenum">
              <a:rPr lang="en-US" altLang="ru-RU"/>
              <a:pPr>
                <a:defRPr/>
              </a:pPr>
              <a:t>‹#›</a:t>
            </a:fld>
            <a:endParaRPr lang="en-US" altLang="ru-RU"/>
          </a:p>
        </p:txBody>
      </p:sp>
    </p:spTree>
    <p:extLst>
      <p:ext uri="{BB962C8B-B14F-4D97-AF65-F5344CB8AC3E}">
        <p14:creationId xmlns:p14="http://schemas.microsoft.com/office/powerpoint/2010/main" val="689290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4531742-DD2B-4FBD-9F07-3AB22EBA47BB}" type="datetime1">
              <a:rPr lang="en-US"/>
              <a:pPr>
                <a:defRPr/>
              </a:pPr>
              <a:t>5/13/2019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B7C4700-DBD1-435A-A55E-BF2AB28E74C4}" type="slidenum">
              <a:rPr lang="en-US" altLang="ru-RU"/>
              <a:pPr>
                <a:defRPr/>
              </a:pPr>
              <a:t>‹#›</a:t>
            </a:fld>
            <a:endParaRPr lang="en-US" altLang="ru-RU"/>
          </a:p>
        </p:txBody>
      </p:sp>
    </p:spTree>
    <p:extLst>
      <p:ext uri="{BB962C8B-B14F-4D97-AF65-F5344CB8AC3E}">
        <p14:creationId xmlns:p14="http://schemas.microsoft.com/office/powerpoint/2010/main" val="39217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8808468-CB01-40D6-80C5-312C45CDFFB6}" type="datetime1">
              <a:rPr lang="en-US"/>
              <a:pPr>
                <a:defRPr/>
              </a:pPr>
              <a:t>5/13/2019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DF6337B-120C-4920-967A-32486922CF76}" type="slidenum">
              <a:rPr lang="en-US" altLang="ru-RU"/>
              <a:pPr>
                <a:defRPr/>
              </a:pPr>
              <a:t>‹#›</a:t>
            </a:fld>
            <a:endParaRPr lang="en-US" altLang="ru-RU"/>
          </a:p>
        </p:txBody>
      </p:sp>
    </p:spTree>
    <p:extLst>
      <p:ext uri="{BB962C8B-B14F-4D97-AF65-F5344CB8AC3E}">
        <p14:creationId xmlns:p14="http://schemas.microsoft.com/office/powerpoint/2010/main" val="832493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727D8CC-B8F9-47F2-B626-5836A1452AF6}" type="datetime1">
              <a:rPr lang="en-US"/>
              <a:pPr>
                <a:defRPr/>
              </a:pPr>
              <a:t>5/13/2019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453E9E-861A-4B73-A396-1AAE4CD8BA07}" type="slidenum">
              <a:rPr lang="en-US" altLang="ru-RU"/>
              <a:pPr>
                <a:defRPr/>
              </a:pPr>
              <a:t>‹#›</a:t>
            </a:fld>
            <a:endParaRPr lang="en-US" altLang="ru-RU"/>
          </a:p>
        </p:txBody>
      </p:sp>
    </p:spTree>
    <p:extLst>
      <p:ext uri="{BB962C8B-B14F-4D97-AF65-F5344CB8AC3E}">
        <p14:creationId xmlns:p14="http://schemas.microsoft.com/office/powerpoint/2010/main" val="148110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ru-RU"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ru-RU" smtClean="0"/>
              <a:t>Click to edit Master text styles</a:t>
            </a:r>
          </a:p>
          <a:p>
            <a:pPr lvl="1"/>
            <a:r>
              <a:rPr lang="en-US" altLang="ru-RU" smtClean="0"/>
              <a:t>Second level</a:t>
            </a:r>
          </a:p>
          <a:p>
            <a:pPr lvl="2"/>
            <a:r>
              <a:rPr lang="en-US" altLang="ru-RU" smtClean="0"/>
              <a:t>Third level</a:t>
            </a:r>
          </a:p>
          <a:p>
            <a:pPr lvl="3"/>
            <a:r>
              <a:rPr lang="en-US" altLang="ru-RU" smtClean="0"/>
              <a:t>Fourth level</a:t>
            </a:r>
          </a:p>
          <a:p>
            <a:pPr lvl="4"/>
            <a:r>
              <a:rPr lang="en-US" altLang="ru-RU"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ＭＳ Ｐゴシック" charset="-128"/>
              </a:defRPr>
            </a:lvl1pPr>
          </a:lstStyle>
          <a:p>
            <a:pPr>
              <a:defRPr/>
            </a:pPr>
            <a:fld id="{BDBF90F1-0BB3-4C91-A763-8C632AA767D5}" type="datetime1">
              <a:rPr lang="en-US"/>
              <a:pPr>
                <a:defRPr/>
              </a:pPr>
              <a:t>5/13/2019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itchFamily="34" charset="0"/>
              </a:defRPr>
            </a:lvl1pPr>
          </a:lstStyle>
          <a:p>
            <a:pPr>
              <a:defRPr/>
            </a:pPr>
            <a:fld id="{783D6063-57D5-49A3-B756-0E3359ED4E51}" type="slidenum">
              <a:rPr lang="en-US" altLang="ru-RU"/>
              <a:pPr>
                <a:defRPr/>
              </a:pPr>
              <a:t>‹#›</a:t>
            </a:fld>
            <a:endParaRPr lang="en-US"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image" Target="../media/image3.jpeg"/><Relationship Id="rId3" Type="http://schemas.microsoft.com/office/2007/relationships/media" Target="../media/media12.wav"/><Relationship Id="rId7" Type="http://schemas.openxmlformats.org/officeDocument/2006/relationships/slideLayout" Target="../slideLayouts/slideLayout2.xm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audio" Target="../media/media13.wav"/><Relationship Id="rId5" Type="http://schemas.microsoft.com/office/2007/relationships/media" Target="../media/media13.wav"/><Relationship Id="rId10" Type="http://schemas.openxmlformats.org/officeDocument/2006/relationships/image" Target="../media/image2.png"/><Relationship Id="rId4" Type="http://schemas.openxmlformats.org/officeDocument/2006/relationships/audio" Target="../media/media12.wav"/><Relationship Id="rId9" Type="http://schemas.openxmlformats.org/officeDocument/2006/relationships/hyperlink" Target="consultantplus://offline/ref=CAB1119E89DE417EF7F26E74BF3B0406925D0E2EB706E585871D410BA485C1247BA17E2A4B61243107A9077AE7B51F4D5D0040A6B29CC538P6J0N"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P167"/><Relationship Id="rId2" Type="http://schemas.openxmlformats.org/officeDocument/2006/relationships/hyperlink" Target="consultantplus://offline/ref=1008CA03C35A166F788D9B6FD1797E782E300F5E47B4F2E28917042E8A56096D34F923B564C5E901CAE963A0B9a4tAJ" TargetMode="External"/><Relationship Id="rId1" Type="http://schemas.openxmlformats.org/officeDocument/2006/relationships/slideLayout" Target="../slideLayouts/slideLayout2.xml"/><Relationship Id="rId6" Type="http://schemas.openxmlformats.org/officeDocument/2006/relationships/hyperlink" Target="consultantplus://offline/ref=1008CA03C35A166F788D9B6FD1797E782E300F5E47B4F2E28917042E8A56096D26F97BB965C4F700CDFC35F1FC16D2B93722F2B156E65CC4a5tBJ" TargetMode="External"/><Relationship Id="rId5" Type="http://schemas.openxmlformats.org/officeDocument/2006/relationships/hyperlink" Target="consultantplus://offline/ref=1008CA03C35A166F788D9B6FD1797E782E300F5E47B4F2E28917042E8A56096D26F97BB965C7F503CDFC35F1FC16D2B93722F2B156E65CC4a5tBJ" TargetMode="External"/><Relationship Id="rId4" Type="http://schemas.openxmlformats.org/officeDocument/2006/relationships/hyperlink" Target="#P168"/></Relationships>
</file>

<file path=ppt/slides/_rels/slide12.xml.rels><?xml version="1.0" encoding="UTF-8" standalone="yes"?>
<Relationships xmlns="http://schemas.openxmlformats.org/package/2006/relationships"><Relationship Id="rId8" Type="http://schemas.openxmlformats.org/officeDocument/2006/relationships/image" Target="../media/image3.jpeg"/><Relationship Id="rId3" Type="http://schemas.microsoft.com/office/2007/relationships/media" Target="../media/media15.wav"/><Relationship Id="rId7" Type="http://schemas.openxmlformats.org/officeDocument/2006/relationships/slideLayout" Target="../slideLayouts/slideLayout2.xml"/><Relationship Id="rId2" Type="http://schemas.openxmlformats.org/officeDocument/2006/relationships/audio" Target="../media/media14.wav"/><Relationship Id="rId1" Type="http://schemas.microsoft.com/office/2007/relationships/media" Target="../media/media14.wav"/><Relationship Id="rId6" Type="http://schemas.openxmlformats.org/officeDocument/2006/relationships/audio" Target="../media/media16.wav"/><Relationship Id="rId5" Type="http://schemas.microsoft.com/office/2007/relationships/media" Target="../media/media16.wav"/><Relationship Id="rId4" Type="http://schemas.openxmlformats.org/officeDocument/2006/relationships/audio" Target="../media/media15.wav"/><Relationship Id="rId9"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wav"/><Relationship Id="rId1" Type="http://schemas.microsoft.com/office/2007/relationships/media" Target="../media/media17.wav"/><Relationship Id="rId5" Type="http://schemas.openxmlformats.org/officeDocument/2006/relationships/image" Target="../media/image2.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8.wav"/><Relationship Id="rId1" Type="http://schemas.microsoft.com/office/2007/relationships/media" Target="../media/media18.wav"/><Relationship Id="rId6" Type="http://schemas.openxmlformats.org/officeDocument/2006/relationships/hyperlink" Target="#P556"/><Relationship Id="rId5" Type="http://schemas.openxmlformats.org/officeDocument/2006/relationships/hyperlink" Target="consultantplus://offline/ref=CAB1119E89DE417EF7F26E74BF3B0406925D0A21B700E585871D410BA485C12469A126264B683A310FBC512BA2PEJ9N" TargetMode="Externa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av"/><Relationship Id="rId1" Type="http://schemas.microsoft.com/office/2007/relationships/media" Target="../media/media19.wav"/><Relationship Id="rId5" Type="http://schemas.openxmlformats.org/officeDocument/2006/relationships/image" Target="../media/image2.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wav"/><Relationship Id="rId1" Type="http://schemas.microsoft.com/office/2007/relationships/media" Target="../media/media20.wav"/><Relationship Id="rId6" Type="http://schemas.openxmlformats.org/officeDocument/2006/relationships/image" Target="../media/image2.png"/><Relationship Id="rId5" Type="http://schemas.openxmlformats.org/officeDocument/2006/relationships/hyperlink" Target="consultantplus://offline/ref=CAB1119E89DE417EF7F26E74BF3B040691520A24BE07E585871D410BA485C1247BA17E2A4B6124300CA9077AE7B51F4D5D0040A6B29CC538P6J0N" TargetMode="Externa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wav"/><Relationship Id="rId1" Type="http://schemas.microsoft.com/office/2007/relationships/media" Target="../media/media21.wav"/><Relationship Id="rId5" Type="http://schemas.openxmlformats.org/officeDocument/2006/relationships/image" Target="../media/image2.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wav"/><Relationship Id="rId1" Type="http://schemas.microsoft.com/office/2007/relationships/media" Target="../media/media22.wav"/><Relationship Id="rId5" Type="http://schemas.openxmlformats.org/officeDocument/2006/relationships/image" Target="../media/image2.png"/><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wav"/><Relationship Id="rId1" Type="http://schemas.microsoft.com/office/2007/relationships/media" Target="../media/media23.wav"/><Relationship Id="rId5" Type="http://schemas.openxmlformats.org/officeDocument/2006/relationships/image" Target="../media/image2.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2.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wav"/><Relationship Id="rId1" Type="http://schemas.microsoft.com/office/2007/relationships/media" Target="../media/media24.wav"/><Relationship Id="rId5" Type="http://schemas.openxmlformats.org/officeDocument/2006/relationships/image" Target="../media/image2.pn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wav"/><Relationship Id="rId1" Type="http://schemas.microsoft.com/office/2007/relationships/media" Target="../media/media25.wav"/><Relationship Id="rId5" Type="http://schemas.openxmlformats.org/officeDocument/2006/relationships/image" Target="../media/image2.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wav"/><Relationship Id="rId1" Type="http://schemas.microsoft.com/office/2007/relationships/media" Target="../media/media26.wav"/><Relationship Id="rId5" Type="http://schemas.openxmlformats.org/officeDocument/2006/relationships/image" Target="../media/image2.pn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wav"/><Relationship Id="rId1" Type="http://schemas.microsoft.com/office/2007/relationships/media" Target="../media/media27.wav"/><Relationship Id="rId5" Type="http://schemas.openxmlformats.org/officeDocument/2006/relationships/image" Target="../media/image2.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wav"/><Relationship Id="rId1" Type="http://schemas.microsoft.com/office/2007/relationships/media" Target="../media/media28.wav"/><Relationship Id="rId5" Type="http://schemas.openxmlformats.org/officeDocument/2006/relationships/image" Target="../media/image2.pn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9.wav"/><Relationship Id="rId1" Type="http://schemas.microsoft.com/office/2007/relationships/media" Target="../media/media29.wav"/><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2.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8" Type="http://schemas.openxmlformats.org/officeDocument/2006/relationships/hyperlink" Target="#P1902"/><Relationship Id="rId13" Type="http://schemas.openxmlformats.org/officeDocument/2006/relationships/hyperlink" Target="#P3001"/><Relationship Id="rId3" Type="http://schemas.openxmlformats.org/officeDocument/2006/relationships/slideLayout" Target="../slideLayouts/slideLayout2.xml"/><Relationship Id="rId7" Type="http://schemas.openxmlformats.org/officeDocument/2006/relationships/hyperlink" Target="#P1845"/><Relationship Id="rId12" Type="http://schemas.openxmlformats.org/officeDocument/2006/relationships/hyperlink" Target="#P2996"/><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hyperlink" Target="#P1828"/><Relationship Id="rId11" Type="http://schemas.openxmlformats.org/officeDocument/2006/relationships/hyperlink" Target="#P2392"/><Relationship Id="rId5" Type="http://schemas.openxmlformats.org/officeDocument/2006/relationships/hyperlink" Target="#P3197"/><Relationship Id="rId10" Type="http://schemas.openxmlformats.org/officeDocument/2006/relationships/hyperlink" Target="#P2216"/><Relationship Id="rId4" Type="http://schemas.openxmlformats.org/officeDocument/2006/relationships/image" Target="../media/image3.jpeg"/><Relationship Id="rId9" Type="http://schemas.openxmlformats.org/officeDocument/2006/relationships/hyperlink" Target="#P1938"/><Relationship Id="rId1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2.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2.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av"/><Relationship Id="rId1" Type="http://schemas.microsoft.com/office/2007/relationships/media" Target="../media/media7.wav"/><Relationship Id="rId5" Type="http://schemas.openxmlformats.org/officeDocument/2006/relationships/image" Target="../media/image2.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8" Type="http://schemas.openxmlformats.org/officeDocument/2006/relationships/image" Target="../media/image3.jpeg"/><Relationship Id="rId3" Type="http://schemas.microsoft.com/office/2007/relationships/media" Target="../media/media9.wav"/><Relationship Id="rId7" Type="http://schemas.openxmlformats.org/officeDocument/2006/relationships/slideLayout" Target="../slideLayouts/slideLayout2.xml"/><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audio" Target="../media/media10.wav"/><Relationship Id="rId5" Type="http://schemas.microsoft.com/office/2007/relationships/media" Target="../media/media10.wav"/><Relationship Id="rId4" Type="http://schemas.openxmlformats.org/officeDocument/2006/relationships/audio" Target="../media/media9.wav"/><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051" name="Subtitle 2"/>
          <p:cNvSpPr>
            <a:spLocks noGrp="1"/>
          </p:cNvSpPr>
          <p:nvPr>
            <p:ph type="subTitle" idx="1"/>
          </p:nvPr>
        </p:nvSpPr>
        <p:spPr>
          <a:xfrm>
            <a:off x="0" y="5368925"/>
            <a:ext cx="6400800" cy="919163"/>
          </a:xfrm>
        </p:spPr>
        <p:txBody>
          <a:bodyPr/>
          <a:lstStyle/>
          <a:p>
            <a:pPr algn="l">
              <a:lnSpc>
                <a:spcPct val="80000"/>
              </a:lnSpc>
              <a:spcBef>
                <a:spcPts val="0"/>
              </a:spcBef>
              <a:defRPr/>
            </a:pPr>
            <a:r>
              <a:rPr lang="ru-RU" sz="2000" b="1" dirty="0" smtClean="0">
                <a:solidFill>
                  <a:schemeClr val="accent1">
                    <a:lumMod val="50000"/>
                  </a:schemeClr>
                </a:solidFill>
                <a:effectLst>
                  <a:outerShdw blurRad="38100" dist="38100" dir="2700000" algn="tl">
                    <a:srgbClr val="FFFFFF"/>
                  </a:outerShdw>
                </a:effectLst>
                <a:latin typeface="Times New Roman" pitchFamily="18" charset="0"/>
              </a:rPr>
              <a:t>Еременко Наталья Васильевна, </a:t>
            </a:r>
            <a:r>
              <a:rPr lang="ru-RU" sz="2000" b="1" dirty="0">
                <a:solidFill>
                  <a:schemeClr val="accent1">
                    <a:lumMod val="50000"/>
                  </a:schemeClr>
                </a:solidFill>
                <a:effectLst>
                  <a:outerShdw blurRad="38100" dist="38100" dir="2700000" algn="tl">
                    <a:srgbClr val="FFFFFF"/>
                  </a:outerShdw>
                </a:effectLst>
                <a:latin typeface="Times New Roman" pitchFamily="18" charset="0"/>
              </a:rPr>
              <a:t/>
            </a:r>
            <a:br>
              <a:rPr lang="ru-RU" sz="2000" b="1" dirty="0">
                <a:solidFill>
                  <a:schemeClr val="accent1">
                    <a:lumMod val="50000"/>
                  </a:schemeClr>
                </a:solidFill>
                <a:effectLst>
                  <a:outerShdw blurRad="38100" dist="38100" dir="2700000" algn="tl">
                    <a:srgbClr val="FFFFFF"/>
                  </a:outerShdw>
                </a:effectLst>
                <a:latin typeface="Times New Roman" pitchFamily="18" charset="0"/>
              </a:rPr>
            </a:br>
            <a:r>
              <a:rPr lang="ru-RU" sz="2000" b="1" dirty="0" smtClean="0">
                <a:solidFill>
                  <a:schemeClr val="accent1">
                    <a:lumMod val="50000"/>
                  </a:schemeClr>
                </a:solidFill>
                <a:effectLst>
                  <a:outerShdw blurRad="38100" dist="38100" dir="2700000" algn="tl">
                    <a:srgbClr val="FFFFFF"/>
                  </a:outerShdw>
                </a:effectLst>
                <a:latin typeface="Times New Roman" pitchFamily="18" charset="0"/>
              </a:rPr>
              <a:t>Институт </a:t>
            </a:r>
            <a:r>
              <a:rPr lang="ru-RU" sz="2000" b="1" dirty="0">
                <a:solidFill>
                  <a:schemeClr val="accent1">
                    <a:lumMod val="50000"/>
                  </a:schemeClr>
                </a:solidFill>
                <a:effectLst>
                  <a:outerShdw blurRad="38100" dist="38100" dir="2700000" algn="tl">
                    <a:srgbClr val="FFFFFF"/>
                  </a:outerShdw>
                </a:effectLst>
                <a:latin typeface="Times New Roman" pitchFamily="18" charset="0"/>
              </a:rPr>
              <a:t>управления закупками и продажами</a:t>
            </a:r>
            <a:br>
              <a:rPr lang="ru-RU" sz="2000" b="1" dirty="0">
                <a:solidFill>
                  <a:schemeClr val="accent1">
                    <a:lumMod val="50000"/>
                  </a:schemeClr>
                </a:solidFill>
                <a:effectLst>
                  <a:outerShdw blurRad="38100" dist="38100" dir="2700000" algn="tl">
                    <a:srgbClr val="FFFFFF"/>
                  </a:outerShdw>
                </a:effectLst>
                <a:latin typeface="Times New Roman" pitchFamily="18" charset="0"/>
              </a:rPr>
            </a:br>
            <a:r>
              <a:rPr lang="ru-RU" sz="2000" b="1" dirty="0">
                <a:solidFill>
                  <a:schemeClr val="accent1">
                    <a:lumMod val="50000"/>
                  </a:schemeClr>
                </a:solidFill>
                <a:effectLst>
                  <a:outerShdw blurRad="38100" dist="38100" dir="2700000" algn="tl">
                    <a:srgbClr val="FFFFFF"/>
                  </a:outerShdw>
                </a:effectLst>
                <a:latin typeface="Times New Roman" pitchFamily="18" charset="0"/>
              </a:rPr>
              <a:t>им. А.Б. Соловьева </a:t>
            </a:r>
            <a:r>
              <a:rPr lang="en-US" sz="2000" b="1" dirty="0">
                <a:solidFill>
                  <a:schemeClr val="accent1">
                    <a:lumMod val="50000"/>
                  </a:schemeClr>
                </a:solidFill>
                <a:effectLst>
                  <a:outerShdw blurRad="38100" dist="38100" dir="2700000" algn="tl">
                    <a:srgbClr val="FFFFFF"/>
                  </a:outerShdw>
                </a:effectLst>
                <a:latin typeface="Times New Roman" pitchFamily="18" charset="0"/>
              </a:rPr>
              <a:t> </a:t>
            </a:r>
            <a:r>
              <a:rPr lang="ru-RU" sz="2000" b="1" dirty="0">
                <a:solidFill>
                  <a:schemeClr val="accent1">
                    <a:lumMod val="50000"/>
                  </a:schemeClr>
                </a:solidFill>
                <a:effectLst>
                  <a:outerShdw blurRad="38100" dist="38100" dir="2700000" algn="tl">
                    <a:srgbClr val="FFFFFF"/>
                  </a:outerShdw>
                </a:effectLst>
                <a:latin typeface="Times New Roman" pitchFamily="18" charset="0"/>
              </a:rPr>
              <a:t>НИУ ВШЭ</a:t>
            </a:r>
          </a:p>
        </p:txBody>
      </p:sp>
      <p:sp>
        <p:nvSpPr>
          <p:cNvPr id="2" name="Subtitle 2"/>
          <p:cNvSpPr txBox="1">
            <a:spLocks/>
          </p:cNvSpPr>
          <p:nvPr/>
        </p:nvSpPr>
        <p:spPr bwMode="auto">
          <a:xfrm>
            <a:off x="1371600" y="6467475"/>
            <a:ext cx="64008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buFontTx/>
              <a:buNone/>
            </a:pPr>
            <a:r>
              <a:rPr lang="ru-RU" altLang="ru-RU" sz="800">
                <a:solidFill>
                  <a:schemeClr val="bg1"/>
                </a:solidFill>
                <a:latin typeface="Arial" charset="0"/>
              </a:rPr>
              <a:t>Институт управления закупками и продажами им. А.Б. Соловьева  НИУ ВШЭ</a:t>
            </a:r>
          </a:p>
          <a:p>
            <a:pPr algn="ctr" eaLnBrk="1" hangingPunct="1">
              <a:buFontTx/>
              <a:buNone/>
            </a:pPr>
            <a:r>
              <a:rPr lang="en-US" altLang="ru-RU" sz="800">
                <a:solidFill>
                  <a:schemeClr val="bg1"/>
                </a:solidFill>
                <a:latin typeface="Arial" charset="0"/>
              </a:rPr>
              <a:t>www.igz.hse.ru</a:t>
            </a:r>
            <a:r>
              <a:rPr lang="ru-RU" altLang="ru-RU" sz="800">
                <a:solidFill>
                  <a:schemeClr val="bg1"/>
                </a:solidFill>
                <a:latin typeface="Arial" charset="0"/>
              </a:rPr>
              <a:t> </a:t>
            </a:r>
            <a:endParaRPr kumimoji="1" lang="ru-RU" altLang="ru-RU" sz="800">
              <a:solidFill>
                <a:schemeClr val="bg1"/>
              </a:solidFill>
              <a:latin typeface="Myriad Pro" charset="0"/>
            </a:endParaRPr>
          </a:p>
        </p:txBody>
      </p:sp>
      <p:sp>
        <p:nvSpPr>
          <p:cNvPr id="5" name="Title 1"/>
          <p:cNvSpPr txBox="1">
            <a:spLocks/>
          </p:cNvSpPr>
          <p:nvPr/>
        </p:nvSpPr>
        <p:spPr bwMode="auto">
          <a:xfrm>
            <a:off x="100013" y="2012950"/>
            <a:ext cx="8939212" cy="2678113"/>
          </a:xfrm>
          <a:prstGeom prst="rect">
            <a:avLst/>
          </a:prstGeom>
          <a:noFill/>
          <a:ln w="9525">
            <a:noFill/>
            <a:miter lim="800000"/>
            <a:headEnd/>
            <a:tailEnd/>
          </a:ln>
        </p:spPr>
        <p:txBody>
          <a:bodyPr anchor="ctr"/>
          <a:lstStyle/>
          <a:p>
            <a:pPr algn="ctr">
              <a:lnSpc>
                <a:spcPct val="80000"/>
              </a:lnSpc>
              <a:defRPr/>
            </a:pPr>
            <a:r>
              <a:rPr lang="ru-RU" sz="4000" b="1" dirty="0">
                <a:solidFill>
                  <a:schemeClr val="tx2">
                    <a:lumMod val="60000"/>
                    <a:lumOff val="40000"/>
                  </a:schemeClr>
                </a:solidFill>
              </a:rPr>
              <a:t>Способы определения поставщиков (подрядчиков, исполнителей):</a:t>
            </a:r>
            <a:br>
              <a:rPr lang="ru-RU" sz="4000" b="1" dirty="0">
                <a:solidFill>
                  <a:schemeClr val="tx2">
                    <a:lumMod val="60000"/>
                    <a:lumOff val="40000"/>
                  </a:schemeClr>
                </a:solidFill>
              </a:rPr>
            </a:br>
            <a:r>
              <a:rPr lang="ru-RU" sz="4000" b="1" dirty="0">
                <a:solidFill>
                  <a:schemeClr val="tx2">
                    <a:lumMod val="60000"/>
                    <a:lumOff val="40000"/>
                  </a:schemeClr>
                </a:solidFill>
              </a:rPr>
              <a:t>общие характеристики, основные правила выбора</a:t>
            </a:r>
            <a:endParaRPr lang="ru-RU" sz="4000" b="1" dirty="0">
              <a:solidFill>
                <a:srgbClr val="002060"/>
              </a:solidFill>
              <a:latin typeface="+mj-lt"/>
              <a:cs typeface="ＭＳ Ｐゴシック" charset="-128"/>
            </a:endParaRPr>
          </a:p>
        </p:txBody>
      </p:sp>
      <p:pic>
        <p:nvPicPr>
          <p:cNvPr id="3"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55605" y="5248275"/>
            <a:ext cx="609600" cy="609600"/>
          </a:xfrm>
          <a:prstGeom prst="rect">
            <a:avLst/>
          </a:prstGeom>
          <a:noFill/>
        </p:spPr>
      </p:pic>
      <p:sp>
        <p:nvSpPr>
          <p:cNvPr id="4" name="TextBox 3"/>
          <p:cNvSpPr txBox="1"/>
          <p:nvPr/>
        </p:nvSpPr>
        <p:spPr>
          <a:xfrm>
            <a:off x="5831681" y="4764881"/>
            <a:ext cx="985837" cy="369332"/>
          </a:xfrm>
          <a:prstGeom prst="rect">
            <a:avLst/>
          </a:prstGeom>
          <a:noFill/>
        </p:spPr>
        <p:txBody>
          <a:bodyPr wrap="square" rtlCol="0">
            <a:spAutoFit/>
          </a:bodyPr>
          <a:lstStyle/>
          <a:p>
            <a:r>
              <a:rPr lang="ru-RU" dirty="0" smtClean="0"/>
              <a:t>Нажми </a:t>
            </a:r>
            <a:endParaRPr lang="ru-RU" dirty="0"/>
          </a:p>
        </p:txBody>
      </p:sp>
      <p:sp>
        <p:nvSpPr>
          <p:cNvPr id="6" name="Стрелка вниз 5"/>
          <p:cNvSpPr/>
          <p:nvPr/>
        </p:nvSpPr>
        <p:spPr>
          <a:xfrm>
            <a:off x="6807993" y="4731306"/>
            <a:ext cx="504825" cy="516969"/>
          </a:xfrm>
          <a:prstGeom prst="downArrow">
            <a:avLst>
              <a:gd name="adj1" fmla="val 46226"/>
              <a:gd name="adj2" fmla="val 3679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2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6147" name="Title 1"/>
          <p:cNvSpPr txBox="1">
            <a:spLocks/>
          </p:cNvSpPr>
          <p:nvPr/>
        </p:nvSpPr>
        <p:spPr bwMode="auto">
          <a:xfrm>
            <a:off x="1428750" y="242888"/>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a:solidFill>
                  <a:schemeClr val="bg1"/>
                </a:solidFill>
                <a:latin typeface="Myriad Pro" charset="0"/>
              </a:rPr>
              <a:t>НАЛИЧИЕ ОГРАНИЧЕНИЙ</a:t>
            </a:r>
          </a:p>
        </p:txBody>
      </p:sp>
      <p:sp>
        <p:nvSpPr>
          <p:cNvPr id="6148" name="TextBox 3"/>
          <p:cNvSpPr txBox="1">
            <a:spLocks noChangeArrowheads="1"/>
          </p:cNvSpPr>
          <p:nvPr/>
        </p:nvSpPr>
        <p:spPr bwMode="auto">
          <a:xfrm>
            <a:off x="66675" y="1352550"/>
            <a:ext cx="90773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r>
              <a:rPr lang="ru-RU" altLang="ru-RU" sz="1400" i="1" dirty="0"/>
              <a:t>«ПО ПЕРЕЧНЮ» - В ЗАКОНОДАТЕЛЬСТВЕ СОДЕРЖИТСЯ ПЕРЕЧЕНЬ СЛУЧАЕВ, В КОТОРЫХ МОЖНО ПРИМЕНЯТЬ ВЫБРАННЫЙ СОП ИЛИ НАПРОТИВ, ЗАПРЕЩЕНО ПРИМЕНЕНИЕ</a:t>
            </a:r>
          </a:p>
        </p:txBody>
      </p:sp>
      <p:sp>
        <p:nvSpPr>
          <p:cNvPr id="5" name="TextBox 4"/>
          <p:cNvSpPr txBox="1"/>
          <p:nvPr/>
        </p:nvSpPr>
        <p:spPr>
          <a:xfrm>
            <a:off x="66675" y="1875770"/>
            <a:ext cx="8128091" cy="4401205"/>
          </a:xfrm>
          <a:prstGeom prst="rect">
            <a:avLst/>
          </a:prstGeom>
          <a:noFill/>
        </p:spPr>
        <p:txBody>
          <a:bodyPr wrap="square">
            <a:spAutoFit/>
          </a:bodyPr>
          <a:lstStyle/>
          <a:p>
            <a:pPr>
              <a:defRPr/>
            </a:pPr>
            <a:r>
              <a:rPr lang="ru-RU" sz="1400" dirty="0">
                <a:solidFill>
                  <a:schemeClr val="accent6">
                    <a:lumMod val="75000"/>
                  </a:schemeClr>
                </a:solidFill>
              </a:rPr>
              <a:t>Разрешающие перечни</a:t>
            </a:r>
          </a:p>
          <a:p>
            <a:pPr>
              <a:defRPr/>
            </a:pPr>
            <a:r>
              <a:rPr lang="ru-RU" sz="1400" dirty="0"/>
              <a:t>ЗАКУПКА У ЕП – СТ 93 </a:t>
            </a:r>
          </a:p>
          <a:p>
            <a:pPr>
              <a:defRPr/>
            </a:pPr>
            <a:r>
              <a:rPr lang="ru-RU" sz="1400" dirty="0" smtClean="0"/>
              <a:t>ЗАПРОС </a:t>
            </a:r>
            <a:r>
              <a:rPr lang="ru-RU" sz="1400" dirty="0" smtClean="0"/>
              <a:t>ПРЕДЛОЖЕНИЙ В ЭЛ.ФОРМЕ </a:t>
            </a:r>
            <a:r>
              <a:rPr lang="ru-RU" sz="1400" dirty="0"/>
              <a:t>– СТ </a:t>
            </a:r>
            <a:r>
              <a:rPr lang="ru-RU" sz="1400" dirty="0" smtClean="0"/>
              <a:t>83</a:t>
            </a:r>
            <a:r>
              <a:rPr lang="en-US" sz="1400" dirty="0" smtClean="0"/>
              <a:t>.1</a:t>
            </a:r>
            <a:r>
              <a:rPr lang="ru-RU" sz="1400" dirty="0" smtClean="0"/>
              <a:t>, </a:t>
            </a:r>
            <a:r>
              <a:rPr lang="ru-RU" sz="1400" dirty="0"/>
              <a:t>Ч 2 (ПЕРЕЧЕНЬ СЛУЧАЕВ КОГДА ВПРАВЕ)</a:t>
            </a:r>
          </a:p>
          <a:p>
            <a:pPr>
              <a:defRPr/>
            </a:pPr>
            <a:r>
              <a:rPr lang="ru-RU" sz="1400" dirty="0" smtClean="0"/>
              <a:t>КОНКУРС </a:t>
            </a:r>
            <a:r>
              <a:rPr lang="ru-RU" sz="1400" dirty="0"/>
              <a:t>С ОГРАНИЧЕННЫМ </a:t>
            </a:r>
            <a:r>
              <a:rPr lang="ru-RU" sz="1400" dirty="0" smtClean="0"/>
              <a:t>УЧАСТИЕМ В ЭЛ.ФОРМЕ </a:t>
            </a:r>
            <a:r>
              <a:rPr lang="ru-RU" sz="1400" dirty="0"/>
              <a:t>– СТ </a:t>
            </a:r>
            <a:r>
              <a:rPr lang="ru-RU" sz="1400" dirty="0" smtClean="0"/>
              <a:t>56</a:t>
            </a:r>
            <a:r>
              <a:rPr lang="en-US" sz="1400" dirty="0" smtClean="0"/>
              <a:t>.1</a:t>
            </a:r>
            <a:r>
              <a:rPr lang="ru-RU" sz="1400" dirty="0" smtClean="0"/>
              <a:t> (</a:t>
            </a:r>
            <a:r>
              <a:rPr lang="ru-RU" sz="1400" dirty="0"/>
              <a:t>Заказчик осуществляет закупки путем проведения конкурса с ограниченным участием в </a:t>
            </a:r>
            <a:r>
              <a:rPr lang="ru-RU" sz="1400" dirty="0" smtClean="0"/>
              <a:t>случаях</a:t>
            </a:r>
            <a:r>
              <a:rPr lang="ru-RU" sz="1400" dirty="0" smtClean="0"/>
              <a:t>),  </a:t>
            </a:r>
            <a:r>
              <a:rPr lang="ru-RU" sz="1400" dirty="0"/>
              <a:t>ППРФ 99 ОТ 04.02.2015</a:t>
            </a:r>
          </a:p>
          <a:p>
            <a:pPr>
              <a:defRPr/>
            </a:pPr>
            <a:r>
              <a:rPr lang="ru-RU" sz="1400" dirty="0" smtClean="0"/>
              <a:t>ДВУХЭТАПНЫЙ </a:t>
            </a:r>
            <a:r>
              <a:rPr lang="ru-RU" sz="1400" dirty="0" smtClean="0"/>
              <a:t>КОНКУРС В ЭЛ. ФОРМЕ </a:t>
            </a:r>
            <a:r>
              <a:rPr lang="ru-RU" sz="1400" dirty="0"/>
              <a:t>– СТ </a:t>
            </a:r>
            <a:r>
              <a:rPr lang="ru-RU" sz="1400" dirty="0" smtClean="0"/>
              <a:t>57</a:t>
            </a:r>
            <a:r>
              <a:rPr lang="en-US" sz="1400" dirty="0" smtClean="0"/>
              <a:t>.1</a:t>
            </a:r>
            <a:r>
              <a:rPr lang="ru-RU" sz="1400" dirty="0" smtClean="0"/>
              <a:t> Ч.2 (</a:t>
            </a:r>
            <a:r>
              <a:rPr lang="ru-RU" sz="1400" dirty="0"/>
              <a:t>Заказчик вправе провести двухэтапный конкурс </a:t>
            </a:r>
            <a:r>
              <a:rPr lang="ru-RU" sz="1400" dirty="0" smtClean="0"/>
              <a:t>при </a:t>
            </a:r>
            <a:r>
              <a:rPr lang="ru-RU" sz="1400" dirty="0"/>
              <a:t>одновременном соблюдении следующих </a:t>
            </a:r>
            <a:r>
              <a:rPr lang="ru-RU" sz="1400" dirty="0" smtClean="0"/>
              <a:t>условий)</a:t>
            </a:r>
            <a:endParaRPr lang="ru-RU" sz="1400" dirty="0"/>
          </a:p>
          <a:p>
            <a:pPr>
              <a:defRPr/>
            </a:pPr>
            <a:endParaRPr lang="ru-RU" sz="1400" dirty="0"/>
          </a:p>
          <a:p>
            <a:pPr>
              <a:defRPr/>
            </a:pPr>
            <a:r>
              <a:rPr lang="ru-RU" sz="1400" b="1" dirty="0" smtClean="0">
                <a:solidFill>
                  <a:schemeClr val="accent6">
                    <a:lumMod val="75000"/>
                  </a:schemeClr>
                </a:solidFill>
              </a:rPr>
              <a:t>ЗАПРЕЩАЮЩИЙ </a:t>
            </a:r>
            <a:r>
              <a:rPr lang="ru-RU" sz="1400" b="1" dirty="0">
                <a:solidFill>
                  <a:schemeClr val="accent6">
                    <a:lumMod val="75000"/>
                  </a:schemeClr>
                </a:solidFill>
              </a:rPr>
              <a:t>ПЕРЕЧЕНЬ </a:t>
            </a:r>
          </a:p>
          <a:p>
            <a:pPr>
              <a:defRPr/>
            </a:pPr>
            <a:r>
              <a:rPr lang="ru-RU" sz="1400" dirty="0"/>
              <a:t>Т.НАЗ. «АУКЦИОННЫЙ ПЕРЕЧЕНЬ» -РП </a:t>
            </a:r>
            <a:r>
              <a:rPr lang="en-US" sz="1400" dirty="0" smtClean="0"/>
              <a:t>471-</a:t>
            </a:r>
            <a:r>
              <a:rPr lang="ru-RU" sz="1400" dirty="0" smtClean="0"/>
              <a:t>р</a:t>
            </a:r>
            <a:r>
              <a:rPr lang="en-US" sz="1400" dirty="0" smtClean="0"/>
              <a:t> </a:t>
            </a:r>
            <a:r>
              <a:rPr lang="ru-RU" sz="1400" dirty="0" smtClean="0"/>
              <a:t>от 21.03.2016 – </a:t>
            </a:r>
            <a:r>
              <a:rPr lang="ru-RU" sz="1400" i="1" dirty="0" smtClean="0"/>
              <a:t>ПО </a:t>
            </a:r>
            <a:r>
              <a:rPr lang="ru-RU" sz="1400" i="1" dirty="0"/>
              <a:t>ПОЗИЦИЯМ, КОДЫ </a:t>
            </a:r>
            <a:r>
              <a:rPr lang="ru-RU" sz="1400" i="1" dirty="0" smtClean="0"/>
              <a:t>КОТОРЫХ ЕСТЬ  </a:t>
            </a:r>
            <a:r>
              <a:rPr lang="ru-RU" sz="1400" i="1" dirty="0"/>
              <a:t>В УКАЗАННОМ </a:t>
            </a:r>
            <a:r>
              <a:rPr lang="ru-RU" sz="1400" i="1" dirty="0" smtClean="0"/>
              <a:t>ПЕРЕЧНЕ ЗАПРЕЩЕНО ПРОВОДИТЬ  КОНКУРС</a:t>
            </a:r>
          </a:p>
          <a:p>
            <a:pPr>
              <a:defRPr/>
            </a:pPr>
            <a:r>
              <a:rPr lang="ru-RU" sz="1400" b="1" dirty="0"/>
              <a:t> </a:t>
            </a:r>
            <a:r>
              <a:rPr lang="ru-RU" sz="1400" dirty="0"/>
              <a:t>Заказчик обязан проводить электронный аукцион в случае, если осуществляются закупки товаров, работ, услуг, включенных в </a:t>
            </a:r>
            <a:r>
              <a:rPr lang="ru-RU" sz="1400" dirty="0">
                <a:hlinkClick r:id="rId9"/>
              </a:rPr>
              <a:t>перечень</a:t>
            </a:r>
            <a:r>
              <a:rPr lang="ru-RU" sz="1400" dirty="0"/>
              <a:t>, установленный Правительством Российской Федерации, либо в дополнительный перечень, установленный высшим исполнительным органом государственной власти субъекта Российской Федерации при осуществлении закупок товаров, работ, услуг для обеспечения нужд субъекта Российской Федерации, за исключением случаев закупок товаров, работ, услуг путем проведения запроса котировок, запроса предложений, осуществления закупки у единственного поставщика (подрядчика, исполнителя) с учетом требований настоящего Федерального закона. </a:t>
            </a:r>
          </a:p>
        </p:txBody>
      </p:sp>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194766" y="1785037"/>
            <a:ext cx="609600" cy="609600"/>
          </a:xfrm>
          <a:prstGeom prst="rect">
            <a:avLst/>
          </a:prstGeom>
        </p:spPr>
      </p:pic>
      <p:pic>
        <p:nvPicPr>
          <p:cNvPr id="3" name="Записанный звук">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8107680" y="4126446"/>
            <a:ext cx="609600" cy="609600"/>
          </a:xfrm>
          <a:prstGeom prst="rect">
            <a:avLst/>
          </a:prstGeom>
        </p:spPr>
      </p:pic>
      <p:pic>
        <p:nvPicPr>
          <p:cNvPr id="4" name="Записанный звук">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8107680" y="297705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20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06769"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5979" fill="hold"/>
                                        <p:tgtEl>
                                          <p:spTgt spid="4"/>
                                        </p:tgtEl>
                                      </p:cBhvr>
                                    </p:cmd>
                                  </p:childTnLst>
                                </p:cTn>
                              </p:par>
                            </p:childTnLst>
                          </p:cTn>
                        </p:par>
                      </p:childTnLst>
                    </p:cTn>
                  </p:par>
                </p:childTnLst>
              </p:cTn>
              <p:nextCondLst>
                <p:cond evt="onClick" delay="0">
                  <p:tgtEl>
                    <p:spTgt spid="4"/>
                  </p:tgtEl>
                </p:cond>
              </p:nextCondLst>
            </p:seq>
            <p:audio>
              <p:cMediaNode vol="80000">
                <p:cTn id="19"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2483157481"/>
              </p:ext>
            </p:extLst>
          </p:nvPr>
        </p:nvGraphicFramePr>
        <p:xfrm>
          <a:off x="437744" y="1488333"/>
          <a:ext cx="8472792" cy="5030637"/>
        </p:xfrm>
        <a:graphic>
          <a:graphicData uri="http://schemas.openxmlformats.org/drawingml/2006/table">
            <a:tbl>
              <a:tblPr>
                <a:tableStyleId>{5C22544A-7EE6-4342-B048-85BDC9FD1C3A}</a:tableStyleId>
              </a:tblPr>
              <a:tblGrid>
                <a:gridCol w="1924611"/>
                <a:gridCol w="6548181"/>
              </a:tblGrid>
              <a:tr h="1779749">
                <a:tc>
                  <a:txBody>
                    <a:bodyPr/>
                    <a:lstStyle/>
                    <a:p>
                      <a:pPr algn="ctr">
                        <a:lnSpc>
                          <a:spcPct val="115000"/>
                        </a:lnSpc>
                        <a:spcAft>
                          <a:spcPts val="0"/>
                        </a:spcAft>
                      </a:pPr>
                      <a:r>
                        <a:rPr lang="ru-RU" sz="1100" dirty="0">
                          <a:solidFill>
                            <a:sysClr val="windowText" lastClr="000000"/>
                          </a:solidFill>
                          <a:effectLst/>
                        </a:rPr>
                        <a:t>Код по Общероссийскому </a:t>
                      </a:r>
                      <a:r>
                        <a:rPr lang="ru-RU" sz="1100" u="none" strike="noStrike" dirty="0">
                          <a:solidFill>
                            <a:sysClr val="windowText" lastClr="000000"/>
                          </a:solidFill>
                          <a:effectLst/>
                          <a:hlinkClick r:id="rId2"/>
                        </a:rPr>
                        <a:t>классификатору</a:t>
                      </a:r>
                      <a:r>
                        <a:rPr lang="ru-RU" sz="1100" dirty="0">
                          <a:solidFill>
                            <a:sysClr val="windowText" lastClr="000000"/>
                          </a:solidFill>
                          <a:effectLst/>
                        </a:rPr>
                        <a:t> продукции по видам экономической деятельности ОК 034-2014 (КПЕС 2008) </a:t>
                      </a:r>
                      <a:r>
                        <a:rPr lang="ru-RU" sz="1100" u="none" strike="noStrike" dirty="0">
                          <a:solidFill>
                            <a:sysClr val="windowText" lastClr="000000"/>
                          </a:solidFill>
                          <a:effectLst/>
                          <a:hlinkClick r:id="rId3" action="ppaction://hlinkfile"/>
                        </a:rPr>
                        <a:t>&lt;1&gt;</a:t>
                      </a:r>
                      <a:endParaRPr lang="ru-RU" sz="1100" dirty="0">
                        <a:solidFill>
                          <a:sysClr val="windowText" lastClr="000000"/>
                        </a:solidFill>
                        <a:effectLst/>
                        <a:latin typeface="Calibri"/>
                        <a:ea typeface="Times New Roman"/>
                        <a:cs typeface="Calibri"/>
                      </a:endParaRPr>
                    </a:p>
                  </a:txBody>
                  <a:tcPr marL="39370" marR="39370" marT="64770" marB="6477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ru-RU" sz="1100" dirty="0">
                          <a:solidFill>
                            <a:sysClr val="windowText" lastClr="000000"/>
                          </a:solidFill>
                          <a:effectLst/>
                        </a:rPr>
                        <a:t>Наименование</a:t>
                      </a:r>
                      <a:endParaRPr lang="ru-RU" sz="1100" dirty="0">
                        <a:solidFill>
                          <a:sysClr val="windowText" lastClr="000000"/>
                        </a:solidFill>
                        <a:effectLst/>
                        <a:latin typeface="Calibri"/>
                        <a:ea typeface="Times New Roman"/>
                        <a:cs typeface="Calibri"/>
                      </a:endParaRPr>
                    </a:p>
                  </a:txBody>
                  <a:tcPr marL="39370" marR="39370" marT="64770" marB="6477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377140">
                <a:tc>
                  <a:txBody>
                    <a:bodyPr/>
                    <a:lstStyle/>
                    <a:p>
                      <a:pPr algn="ctr">
                        <a:lnSpc>
                          <a:spcPct val="115000"/>
                        </a:lnSpc>
                        <a:spcAft>
                          <a:spcPts val="0"/>
                        </a:spcAft>
                      </a:pPr>
                      <a:r>
                        <a:rPr lang="ru-RU" sz="1100" dirty="0">
                          <a:solidFill>
                            <a:sysClr val="windowText" lastClr="000000"/>
                          </a:solidFill>
                          <a:effectLst/>
                        </a:rPr>
                        <a:t>01 </a:t>
                      </a:r>
                      <a:r>
                        <a:rPr lang="ru-RU" sz="1100" u="none" strike="noStrike" dirty="0">
                          <a:solidFill>
                            <a:sysClr val="windowText" lastClr="000000"/>
                          </a:solidFill>
                          <a:effectLst/>
                          <a:hlinkClick r:id="rId4" action="ppaction://hlinkfile"/>
                        </a:rPr>
                        <a:t>&lt;2&gt;</a:t>
                      </a:r>
                      <a:endParaRPr lang="ru-RU" sz="1100" dirty="0">
                        <a:solidFill>
                          <a:sysClr val="windowText" lastClr="000000"/>
                        </a:solidFill>
                        <a:effectLst/>
                        <a:latin typeface="Calibri"/>
                        <a:ea typeface="Times New Roman"/>
                        <a:cs typeface="Calibri"/>
                      </a:endParaRPr>
                    </a:p>
                  </a:txBody>
                  <a:tcPr marL="39370" marR="39370" marT="64770" marB="6477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ru-RU" sz="1100">
                          <a:solidFill>
                            <a:sysClr val="windowText" lastClr="000000"/>
                          </a:solidFill>
                          <a:effectLst/>
                        </a:rPr>
                        <a:t>Продукция и услуги сельского хозяйства и охоты (кроме кодов </a:t>
                      </a:r>
                      <a:r>
                        <a:rPr lang="ru-RU" sz="1100" u="none" strike="noStrike">
                          <a:solidFill>
                            <a:sysClr val="windowText" lastClr="000000"/>
                          </a:solidFill>
                          <a:effectLst/>
                          <a:hlinkClick r:id="rId5"/>
                        </a:rPr>
                        <a:t>01.4</a:t>
                      </a:r>
                      <a:r>
                        <a:rPr lang="ru-RU" sz="1100">
                          <a:solidFill>
                            <a:sysClr val="windowText" lastClr="000000"/>
                          </a:solidFill>
                          <a:effectLst/>
                        </a:rPr>
                        <a:t>, </a:t>
                      </a:r>
                      <a:r>
                        <a:rPr lang="ru-RU" sz="1100" u="none" strike="noStrike">
                          <a:solidFill>
                            <a:sysClr val="windowText" lastClr="000000"/>
                          </a:solidFill>
                          <a:effectLst/>
                          <a:hlinkClick r:id="rId6"/>
                        </a:rPr>
                        <a:t>01.7</a:t>
                      </a:r>
                      <a:r>
                        <a:rPr lang="ru-RU" sz="1100">
                          <a:solidFill>
                            <a:sysClr val="windowText" lastClr="000000"/>
                          </a:solidFill>
                          <a:effectLst/>
                        </a:rPr>
                        <a:t>)</a:t>
                      </a:r>
                      <a:endParaRPr lang="ru-RU" sz="1100">
                        <a:solidFill>
                          <a:sysClr val="windowText" lastClr="000000"/>
                        </a:solidFill>
                        <a:effectLst/>
                        <a:latin typeface="Calibri"/>
                        <a:ea typeface="Times New Roman"/>
                        <a:cs typeface="Calibri"/>
                      </a:endParaRPr>
                    </a:p>
                  </a:txBody>
                  <a:tcPr marL="39370" marR="39370" marT="64770" marB="6477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40">
                <a:tc>
                  <a:txBody>
                    <a:bodyPr/>
                    <a:lstStyle/>
                    <a:p>
                      <a:pPr algn="ctr">
                        <a:lnSpc>
                          <a:spcPct val="115000"/>
                        </a:lnSpc>
                        <a:spcAft>
                          <a:spcPts val="0"/>
                        </a:spcAft>
                      </a:pPr>
                      <a:r>
                        <a:rPr lang="ru-RU" sz="1100" dirty="0">
                          <a:solidFill>
                            <a:sysClr val="windowText" lastClr="000000"/>
                          </a:solidFill>
                          <a:effectLst/>
                        </a:rPr>
                        <a:t>02</a:t>
                      </a:r>
                      <a:endParaRPr lang="ru-RU" sz="1100" dirty="0">
                        <a:solidFill>
                          <a:sysClr val="windowText" lastClr="000000"/>
                        </a:solidFill>
                        <a:effectLst/>
                        <a:latin typeface="Calibri"/>
                        <a:ea typeface="Times New Roman"/>
                        <a:cs typeface="Calibri"/>
                      </a:endParaRPr>
                    </a:p>
                  </a:txBody>
                  <a:tcPr marL="39370" marR="39370" marT="64770" marB="6477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ru-RU" sz="1100">
                          <a:solidFill>
                            <a:sysClr val="windowText" lastClr="000000"/>
                          </a:solidFill>
                          <a:effectLst/>
                        </a:rPr>
                        <a:t>Продукция лесоводства, лесозаготовок и связанные с этим услуги</a:t>
                      </a:r>
                      <a:endParaRPr lang="ru-RU" sz="1100">
                        <a:solidFill>
                          <a:sysClr val="windowText" lastClr="000000"/>
                        </a:solidFill>
                        <a:effectLst/>
                        <a:latin typeface="Calibri"/>
                        <a:ea typeface="Times New Roman"/>
                        <a:cs typeface="Calibri"/>
                      </a:endParaRPr>
                    </a:p>
                  </a:txBody>
                  <a:tcPr marL="39370" marR="39370" marT="64770" marB="6477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0908">
                <a:tc>
                  <a:txBody>
                    <a:bodyPr/>
                    <a:lstStyle/>
                    <a:p>
                      <a:pPr algn="ctr">
                        <a:lnSpc>
                          <a:spcPct val="115000"/>
                        </a:lnSpc>
                        <a:spcAft>
                          <a:spcPts val="0"/>
                        </a:spcAft>
                      </a:pPr>
                      <a:r>
                        <a:rPr lang="ru-RU" sz="1100" dirty="0">
                          <a:solidFill>
                            <a:sysClr val="windowText" lastClr="000000"/>
                          </a:solidFill>
                          <a:effectLst/>
                        </a:rPr>
                        <a:t>03 </a:t>
                      </a:r>
                      <a:r>
                        <a:rPr lang="ru-RU" sz="1100" u="none" strike="noStrike" dirty="0">
                          <a:solidFill>
                            <a:sysClr val="windowText" lastClr="000000"/>
                          </a:solidFill>
                          <a:effectLst/>
                          <a:hlinkClick r:id="rId4" action="ppaction://hlinkfile"/>
                        </a:rPr>
                        <a:t>&lt;2&gt;</a:t>
                      </a:r>
                      <a:endParaRPr lang="ru-RU" sz="1100" dirty="0">
                        <a:solidFill>
                          <a:sysClr val="windowText" lastClr="000000"/>
                        </a:solidFill>
                        <a:effectLst/>
                        <a:latin typeface="Calibri"/>
                        <a:ea typeface="Times New Roman"/>
                        <a:cs typeface="Calibri"/>
                      </a:endParaRPr>
                    </a:p>
                  </a:txBody>
                  <a:tcPr marL="39370" marR="39370" marT="64770" marB="6477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ru-RU" sz="1100">
                          <a:solidFill>
                            <a:sysClr val="windowText" lastClr="000000"/>
                          </a:solidFill>
                          <a:effectLst/>
                        </a:rPr>
                        <a:t>Рыба и прочая продукция рыболовства и рыбоводства; услуги, связанные с рыболовством и рыбоводством</a:t>
                      </a:r>
                      <a:endParaRPr lang="ru-RU" sz="1100">
                        <a:solidFill>
                          <a:sysClr val="windowText" lastClr="000000"/>
                        </a:solidFill>
                        <a:effectLst/>
                        <a:latin typeface="Calibri"/>
                        <a:ea typeface="Times New Roman"/>
                        <a:cs typeface="Calibri"/>
                      </a:endParaRPr>
                    </a:p>
                  </a:txBody>
                  <a:tcPr marL="39370" marR="39370" marT="64770" marB="6477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40">
                <a:tc>
                  <a:txBody>
                    <a:bodyPr/>
                    <a:lstStyle/>
                    <a:p>
                      <a:pPr algn="ctr">
                        <a:lnSpc>
                          <a:spcPct val="115000"/>
                        </a:lnSpc>
                        <a:spcAft>
                          <a:spcPts val="0"/>
                        </a:spcAft>
                      </a:pPr>
                      <a:r>
                        <a:rPr lang="ru-RU" sz="1100" dirty="0">
                          <a:solidFill>
                            <a:sysClr val="windowText" lastClr="000000"/>
                          </a:solidFill>
                          <a:effectLst/>
                        </a:rPr>
                        <a:t>05</a:t>
                      </a:r>
                      <a:endParaRPr lang="ru-RU" sz="1100" dirty="0">
                        <a:solidFill>
                          <a:sysClr val="windowText" lastClr="000000"/>
                        </a:solidFill>
                        <a:effectLst/>
                        <a:latin typeface="Calibri"/>
                        <a:ea typeface="Times New Roman"/>
                        <a:cs typeface="Calibri"/>
                      </a:endParaRPr>
                    </a:p>
                  </a:txBody>
                  <a:tcPr marL="39370" marR="39370" marT="64770" marB="6477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ru-RU" sz="1100">
                          <a:solidFill>
                            <a:sysClr val="windowText" lastClr="000000"/>
                          </a:solidFill>
                          <a:effectLst/>
                        </a:rPr>
                        <a:t>Уголь</a:t>
                      </a:r>
                      <a:endParaRPr lang="ru-RU" sz="1100">
                        <a:solidFill>
                          <a:sysClr val="windowText" lastClr="000000"/>
                        </a:solidFill>
                        <a:effectLst/>
                        <a:latin typeface="Calibri"/>
                        <a:ea typeface="Times New Roman"/>
                        <a:cs typeface="Calibri"/>
                      </a:endParaRPr>
                    </a:p>
                  </a:txBody>
                  <a:tcPr marL="39370" marR="39370" marT="64770" marB="6477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40">
                <a:tc>
                  <a:txBody>
                    <a:bodyPr/>
                    <a:lstStyle/>
                    <a:p>
                      <a:pPr algn="ctr">
                        <a:lnSpc>
                          <a:spcPct val="115000"/>
                        </a:lnSpc>
                        <a:spcAft>
                          <a:spcPts val="0"/>
                        </a:spcAft>
                      </a:pPr>
                      <a:r>
                        <a:rPr lang="ru-RU" sz="1100" dirty="0">
                          <a:solidFill>
                            <a:sysClr val="windowText" lastClr="000000"/>
                          </a:solidFill>
                          <a:effectLst/>
                        </a:rPr>
                        <a:t>06</a:t>
                      </a:r>
                      <a:endParaRPr lang="ru-RU" sz="1100" dirty="0">
                        <a:solidFill>
                          <a:sysClr val="windowText" lastClr="000000"/>
                        </a:solidFill>
                        <a:effectLst/>
                        <a:latin typeface="Calibri"/>
                        <a:ea typeface="Times New Roman"/>
                        <a:cs typeface="Calibri"/>
                      </a:endParaRPr>
                    </a:p>
                  </a:txBody>
                  <a:tcPr marL="39370" marR="39370" marT="64770" marB="6477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ru-RU" sz="1100">
                          <a:solidFill>
                            <a:sysClr val="windowText" lastClr="000000"/>
                          </a:solidFill>
                          <a:effectLst/>
                        </a:rPr>
                        <a:t>Нефть сырая и газ природный</a:t>
                      </a:r>
                      <a:endParaRPr lang="ru-RU" sz="1100">
                        <a:solidFill>
                          <a:sysClr val="windowText" lastClr="000000"/>
                        </a:solidFill>
                        <a:effectLst/>
                        <a:latin typeface="Calibri"/>
                        <a:ea typeface="Times New Roman"/>
                        <a:cs typeface="Calibri"/>
                      </a:endParaRPr>
                    </a:p>
                  </a:txBody>
                  <a:tcPr marL="39370" marR="39370" marT="64770" marB="6477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40">
                <a:tc>
                  <a:txBody>
                    <a:bodyPr/>
                    <a:lstStyle/>
                    <a:p>
                      <a:pPr algn="ctr">
                        <a:lnSpc>
                          <a:spcPct val="115000"/>
                        </a:lnSpc>
                        <a:spcAft>
                          <a:spcPts val="0"/>
                        </a:spcAft>
                      </a:pPr>
                      <a:r>
                        <a:rPr lang="ru-RU" sz="1100" dirty="0">
                          <a:solidFill>
                            <a:sysClr val="windowText" lastClr="000000"/>
                          </a:solidFill>
                          <a:effectLst/>
                        </a:rPr>
                        <a:t>07</a:t>
                      </a:r>
                      <a:endParaRPr lang="ru-RU" sz="1100" dirty="0">
                        <a:solidFill>
                          <a:sysClr val="windowText" lastClr="000000"/>
                        </a:solidFill>
                        <a:effectLst/>
                        <a:latin typeface="Calibri"/>
                        <a:ea typeface="Times New Roman"/>
                        <a:cs typeface="Calibri"/>
                      </a:endParaRPr>
                    </a:p>
                  </a:txBody>
                  <a:tcPr marL="39370" marR="39370" marT="64770" marB="6477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ru-RU" sz="1100">
                          <a:solidFill>
                            <a:sysClr val="windowText" lastClr="000000"/>
                          </a:solidFill>
                          <a:effectLst/>
                        </a:rPr>
                        <a:t>Руды металлические</a:t>
                      </a:r>
                      <a:endParaRPr lang="ru-RU" sz="1100">
                        <a:solidFill>
                          <a:sysClr val="windowText" lastClr="000000"/>
                        </a:solidFill>
                        <a:effectLst/>
                        <a:latin typeface="Calibri"/>
                        <a:ea typeface="Times New Roman"/>
                        <a:cs typeface="Calibri"/>
                      </a:endParaRPr>
                    </a:p>
                  </a:txBody>
                  <a:tcPr marL="39370" marR="39370" marT="64770" marB="6477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40">
                <a:tc>
                  <a:txBody>
                    <a:bodyPr/>
                    <a:lstStyle/>
                    <a:p>
                      <a:pPr algn="ctr">
                        <a:lnSpc>
                          <a:spcPct val="115000"/>
                        </a:lnSpc>
                        <a:spcAft>
                          <a:spcPts val="0"/>
                        </a:spcAft>
                      </a:pPr>
                      <a:r>
                        <a:rPr lang="ru-RU" sz="1100" dirty="0">
                          <a:solidFill>
                            <a:sysClr val="windowText" lastClr="000000"/>
                          </a:solidFill>
                          <a:effectLst/>
                        </a:rPr>
                        <a:t>08</a:t>
                      </a:r>
                      <a:endParaRPr lang="ru-RU" sz="1100" dirty="0">
                        <a:solidFill>
                          <a:sysClr val="windowText" lastClr="000000"/>
                        </a:solidFill>
                        <a:effectLst/>
                        <a:latin typeface="Calibri"/>
                        <a:ea typeface="Times New Roman"/>
                        <a:cs typeface="Calibri"/>
                      </a:endParaRPr>
                    </a:p>
                  </a:txBody>
                  <a:tcPr marL="39370" marR="39370" marT="64770" marB="6477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ru-RU" sz="1100">
                          <a:solidFill>
                            <a:sysClr val="windowText" lastClr="000000"/>
                          </a:solidFill>
                          <a:effectLst/>
                        </a:rPr>
                        <a:t>Продукция горнодобывающих производств прочая</a:t>
                      </a:r>
                      <a:endParaRPr lang="ru-RU" sz="1100">
                        <a:solidFill>
                          <a:sysClr val="windowText" lastClr="000000"/>
                        </a:solidFill>
                        <a:effectLst/>
                        <a:latin typeface="Calibri"/>
                        <a:ea typeface="Times New Roman"/>
                        <a:cs typeface="Calibri"/>
                      </a:endParaRPr>
                    </a:p>
                  </a:txBody>
                  <a:tcPr marL="39370" marR="39370" marT="64770" marB="6477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40">
                <a:tc>
                  <a:txBody>
                    <a:bodyPr/>
                    <a:lstStyle/>
                    <a:p>
                      <a:pPr algn="ctr">
                        <a:lnSpc>
                          <a:spcPct val="115000"/>
                        </a:lnSpc>
                        <a:spcAft>
                          <a:spcPts val="0"/>
                        </a:spcAft>
                      </a:pPr>
                      <a:r>
                        <a:rPr lang="ru-RU" sz="1100" dirty="0">
                          <a:solidFill>
                            <a:sysClr val="windowText" lastClr="000000"/>
                          </a:solidFill>
                          <a:effectLst/>
                        </a:rPr>
                        <a:t>09</a:t>
                      </a:r>
                      <a:endParaRPr lang="ru-RU" sz="1100" dirty="0">
                        <a:solidFill>
                          <a:sysClr val="windowText" lastClr="000000"/>
                        </a:solidFill>
                        <a:effectLst/>
                        <a:latin typeface="Calibri"/>
                        <a:ea typeface="Times New Roman"/>
                        <a:cs typeface="Calibri"/>
                      </a:endParaRPr>
                    </a:p>
                  </a:txBody>
                  <a:tcPr marL="39370" marR="39370" marT="64770" marB="6477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nSpc>
                          <a:spcPct val="115000"/>
                        </a:lnSpc>
                        <a:spcAft>
                          <a:spcPts val="0"/>
                        </a:spcAft>
                      </a:pPr>
                      <a:r>
                        <a:rPr lang="ru-RU" sz="1100" dirty="0">
                          <a:solidFill>
                            <a:sysClr val="windowText" lastClr="000000"/>
                          </a:solidFill>
                          <a:effectLst/>
                        </a:rPr>
                        <a:t>Услуги в области добычи полезных ископаемых</a:t>
                      </a:r>
                      <a:endParaRPr lang="ru-RU" sz="1100" dirty="0">
                        <a:solidFill>
                          <a:sysClr val="windowText" lastClr="000000"/>
                        </a:solidFill>
                        <a:effectLst/>
                        <a:latin typeface="Calibri"/>
                        <a:ea typeface="Times New Roman"/>
                        <a:cs typeface="Calibri"/>
                      </a:endParaRPr>
                    </a:p>
                  </a:txBody>
                  <a:tcPr marL="39370" marR="39370" marT="64770" marB="6477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
        <p:nvSpPr>
          <p:cNvPr id="6" name="TextBox 5"/>
          <p:cNvSpPr txBox="1"/>
          <p:nvPr/>
        </p:nvSpPr>
        <p:spPr>
          <a:xfrm>
            <a:off x="252919" y="204281"/>
            <a:ext cx="8657617" cy="1138773"/>
          </a:xfrm>
          <a:prstGeom prst="rect">
            <a:avLst/>
          </a:prstGeom>
          <a:noFill/>
        </p:spPr>
        <p:txBody>
          <a:bodyPr wrap="square" rtlCol="0">
            <a:spAutoFit/>
          </a:bodyPr>
          <a:lstStyle/>
          <a:p>
            <a:pPr algn="ctr"/>
            <a:r>
              <a:rPr lang="ru-RU" sz="1700" b="1" dirty="0"/>
              <a:t>ПЕРЕЧЕНЬ</a:t>
            </a:r>
          </a:p>
          <a:p>
            <a:pPr algn="ctr"/>
            <a:r>
              <a:rPr lang="ru-RU" sz="1700" b="1" dirty="0"/>
              <a:t>ТОВАРОВ, РАБОТ, УСЛУГ, В СЛУЧАЕ ОСУЩЕСТВЛЕНИЯ ЗАКУПОК</a:t>
            </a:r>
          </a:p>
          <a:p>
            <a:pPr algn="ctr"/>
            <a:r>
              <a:rPr lang="ru-RU" sz="1700" b="1" dirty="0"/>
              <a:t>КОТОРЫХ ЗАКАЗЧИК ОБЯЗАН ПРОВОДИТЬ АУКЦИОН В ЭЛЕКТРОННОЙ</a:t>
            </a:r>
          </a:p>
          <a:p>
            <a:pPr algn="ctr"/>
            <a:r>
              <a:rPr lang="ru-RU" sz="1700" b="1" dirty="0"/>
              <a:t>ФОРМЕ (ЭЛЕКТРОННЫЙ АУКЦИОН)</a:t>
            </a:r>
          </a:p>
        </p:txBody>
      </p:sp>
    </p:spTree>
    <p:extLst>
      <p:ext uri="{BB962C8B-B14F-4D97-AF65-F5344CB8AC3E}">
        <p14:creationId xmlns:p14="http://schemas.microsoft.com/office/powerpoint/2010/main" val="13603231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7171" name="Title 1"/>
          <p:cNvSpPr txBox="1">
            <a:spLocks/>
          </p:cNvSpPr>
          <p:nvPr/>
        </p:nvSpPr>
        <p:spPr bwMode="auto">
          <a:xfrm>
            <a:off x="1428750" y="242888"/>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50000"/>
              </a:spcBef>
              <a:buFont typeface="Arial" charset="0"/>
              <a:buNone/>
            </a:pPr>
            <a:r>
              <a:rPr lang="ru-RU" altLang="ru-RU" sz="2400" b="1" dirty="0" smtClean="0">
                <a:solidFill>
                  <a:schemeClr val="bg1"/>
                </a:solidFill>
              </a:rPr>
              <a:t>ОГРАНИЧЕНИЯ НА ВЫБОР</a:t>
            </a:r>
            <a:endParaRPr lang="ru-RU" altLang="ru-RU" sz="2400" b="1" dirty="0">
              <a:solidFill>
                <a:schemeClr val="bg1"/>
              </a:solidFill>
            </a:endParaRPr>
          </a:p>
        </p:txBody>
      </p:sp>
      <p:sp>
        <p:nvSpPr>
          <p:cNvPr id="2" name="Прямоугольник 1"/>
          <p:cNvSpPr/>
          <p:nvPr/>
        </p:nvSpPr>
        <p:spPr>
          <a:xfrm>
            <a:off x="168166" y="1498938"/>
            <a:ext cx="8860220" cy="1938992"/>
          </a:xfrm>
          <a:prstGeom prst="rect">
            <a:avLst/>
          </a:prstGeom>
        </p:spPr>
        <p:txBody>
          <a:bodyPr wrap="square">
            <a:spAutoFit/>
          </a:bodyPr>
          <a:lstStyle/>
          <a:p>
            <a:pPr algn="ctr"/>
            <a:r>
              <a:rPr lang="ru-RU" sz="2000" dirty="0" smtClean="0"/>
              <a:t>СТАТЬЯ 24 </a:t>
            </a:r>
          </a:p>
          <a:p>
            <a:pPr algn="ctr"/>
            <a:endParaRPr lang="ru-RU" sz="2000" dirty="0" smtClean="0"/>
          </a:p>
          <a:p>
            <a:pPr algn="just"/>
            <a:r>
              <a:rPr lang="ru-RU" sz="2000" dirty="0" smtClean="0"/>
              <a:t>ЧАСТЬ 5</a:t>
            </a:r>
            <a:r>
              <a:rPr lang="ru-RU" sz="2000" dirty="0"/>
              <a:t>. </a:t>
            </a:r>
            <a:r>
              <a:rPr lang="ru-RU" sz="2000" dirty="0" smtClean="0"/>
              <a:t>Заказчик </a:t>
            </a:r>
            <a:r>
              <a:rPr lang="ru-RU" sz="2000" dirty="0"/>
              <a:t>выбирает способ определения поставщика (подрядчика, исполнителя) в соответствии с положениями </a:t>
            </a:r>
            <a:r>
              <a:rPr lang="ru-RU" sz="2000" dirty="0" smtClean="0"/>
              <a:t> ГЛАВЫ 3. </a:t>
            </a:r>
            <a:r>
              <a:rPr lang="ru-RU" sz="2000" dirty="0"/>
              <a:t>При этом он не вправе совершать действия, влекущие за собой необоснованное сокращение числа участников закупки.</a:t>
            </a:r>
          </a:p>
        </p:txBody>
      </p:sp>
      <p:sp>
        <p:nvSpPr>
          <p:cNvPr id="3" name="Прямоугольник 2"/>
          <p:cNvSpPr/>
          <p:nvPr/>
        </p:nvSpPr>
        <p:spPr>
          <a:xfrm>
            <a:off x="168166" y="4227971"/>
            <a:ext cx="8879270" cy="1323439"/>
          </a:xfrm>
          <a:prstGeom prst="rect">
            <a:avLst/>
          </a:prstGeom>
        </p:spPr>
        <p:txBody>
          <a:bodyPr wrap="square">
            <a:spAutoFit/>
          </a:bodyPr>
          <a:lstStyle/>
          <a:p>
            <a:r>
              <a:rPr lang="ru-RU" sz="2000" dirty="0" smtClean="0"/>
              <a:t>Часть 6 При </a:t>
            </a:r>
            <a:r>
              <a:rPr lang="ru-RU" sz="2000" dirty="0"/>
              <a:t>осуществлении закупки путем проведения конкурентных способов определения поставщиков (подрядчиков, исполнителей) (за исключением запросов котировок и запросов предложений, электронных процедур, закрытых электронных процедур) могут выделяться </a:t>
            </a:r>
            <a:r>
              <a:rPr lang="ru-RU" sz="2000" dirty="0" smtClean="0"/>
              <a:t>лоты</a:t>
            </a:r>
            <a:endParaRPr lang="ru-RU" sz="2000" dirty="0"/>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704114" y="1434737"/>
            <a:ext cx="609600" cy="609600"/>
          </a:xfrm>
          <a:prstGeom prst="rect">
            <a:avLst/>
          </a:prstGeom>
        </p:spPr>
      </p:pic>
      <p:pic>
        <p:nvPicPr>
          <p:cNvPr id="5" name="Записанный звук">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3579222" y="3453170"/>
            <a:ext cx="609600" cy="609600"/>
          </a:xfrm>
          <a:prstGeom prst="rect">
            <a:avLst/>
          </a:prstGeom>
        </p:spPr>
      </p:pic>
      <p:pic>
        <p:nvPicPr>
          <p:cNvPr id="6" name="Записанный звук">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3579222" y="566710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45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85499"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8939" fill="hold"/>
                                        <p:tgtEl>
                                          <p:spTgt spid="6"/>
                                        </p:tgtEl>
                                      </p:cBhvr>
                                    </p:cmd>
                                  </p:childTnLst>
                                </p:cTn>
                              </p:par>
                            </p:childTnLst>
                          </p:cTn>
                        </p:par>
                      </p:childTnLst>
                    </p:cTn>
                  </p:par>
                </p:childTnLst>
              </p:cTn>
              <p:nextCondLst>
                <p:cond evt="onClick" delay="0">
                  <p:tgtEl>
                    <p:spTgt spid="6"/>
                  </p:tgtEl>
                </p:cond>
              </p:nextCondLst>
            </p:seq>
            <p:audio>
              <p:cMediaNode vol="80000">
                <p:cTn id="19"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195" name="Title 1"/>
          <p:cNvSpPr txBox="1">
            <a:spLocks/>
          </p:cNvSpPr>
          <p:nvPr/>
        </p:nvSpPr>
        <p:spPr bwMode="auto">
          <a:xfrm>
            <a:off x="1428750" y="242888"/>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smtClean="0">
                <a:solidFill>
                  <a:schemeClr val="bg1"/>
                </a:solidFill>
                <a:latin typeface="Myriad Pro" charset="0"/>
              </a:rPr>
              <a:t>ЛОТЫ</a:t>
            </a:r>
            <a:endParaRPr lang="en-US" altLang="ru-RU" sz="2400" dirty="0">
              <a:solidFill>
                <a:schemeClr val="bg1"/>
              </a:solidFill>
              <a:latin typeface="Myriad Pro" charset="0"/>
            </a:endParaRPr>
          </a:p>
        </p:txBody>
      </p:sp>
      <p:sp>
        <p:nvSpPr>
          <p:cNvPr id="2" name="Прямоугольник 1"/>
          <p:cNvSpPr/>
          <p:nvPr/>
        </p:nvSpPr>
        <p:spPr>
          <a:xfrm>
            <a:off x="74887" y="1323666"/>
            <a:ext cx="8802413" cy="5078313"/>
          </a:xfrm>
          <a:prstGeom prst="rect">
            <a:avLst/>
          </a:prstGeom>
        </p:spPr>
        <p:txBody>
          <a:bodyPr wrap="square">
            <a:spAutoFit/>
          </a:bodyPr>
          <a:lstStyle/>
          <a:p>
            <a:r>
              <a:rPr lang="ru-RU" dirty="0" smtClean="0"/>
              <a:t>В электронных закупках лоты не предусмотрены, и применяются теперь только в закрытых закупках</a:t>
            </a:r>
          </a:p>
          <a:p>
            <a:endParaRPr lang="ru-RU" dirty="0" smtClean="0"/>
          </a:p>
          <a:p>
            <a:r>
              <a:rPr lang="ru-RU" dirty="0" smtClean="0"/>
              <a:t>Если </a:t>
            </a:r>
            <a:r>
              <a:rPr lang="ru-RU" dirty="0" smtClean="0"/>
              <a:t>закупка с лотами, то </a:t>
            </a:r>
          </a:p>
          <a:p>
            <a:pPr marL="1073150"/>
            <a:r>
              <a:rPr lang="ru-RU" b="1" dirty="0" smtClean="0"/>
              <a:t>в </a:t>
            </a:r>
            <a:r>
              <a:rPr lang="ru-RU" b="1" dirty="0"/>
              <a:t>извещении </a:t>
            </a:r>
            <a:r>
              <a:rPr lang="ru-RU" dirty="0"/>
              <a:t>о проведении </a:t>
            </a:r>
            <a:r>
              <a:rPr lang="ru-RU" dirty="0" smtClean="0"/>
              <a:t>конкурса</a:t>
            </a:r>
            <a:r>
              <a:rPr lang="ru-RU" dirty="0"/>
              <a:t>, </a:t>
            </a:r>
            <a:endParaRPr lang="ru-RU" dirty="0" smtClean="0"/>
          </a:p>
          <a:p>
            <a:pPr marL="1073150"/>
            <a:r>
              <a:rPr lang="ru-RU" b="1" dirty="0" smtClean="0"/>
              <a:t>приглашении</a:t>
            </a:r>
            <a:r>
              <a:rPr lang="ru-RU" dirty="0" smtClean="0"/>
              <a:t> </a:t>
            </a:r>
            <a:r>
              <a:rPr lang="ru-RU" dirty="0"/>
              <a:t>принять участие в закрытом конкурсе, </a:t>
            </a:r>
            <a:r>
              <a:rPr lang="ru-RU" dirty="0" smtClean="0"/>
              <a:t>закрытом </a:t>
            </a:r>
            <a:r>
              <a:rPr lang="ru-RU" dirty="0"/>
              <a:t>аукционе, </a:t>
            </a:r>
            <a:endParaRPr lang="ru-RU" dirty="0" smtClean="0"/>
          </a:p>
          <a:p>
            <a:pPr marL="1073150"/>
            <a:r>
              <a:rPr lang="ru-RU" dirty="0" smtClean="0"/>
              <a:t>в </a:t>
            </a:r>
            <a:r>
              <a:rPr lang="ru-RU" dirty="0"/>
              <a:t>конкурсной документации, документации об </a:t>
            </a:r>
            <a:r>
              <a:rPr lang="ru-RU" dirty="0" smtClean="0"/>
              <a:t>аукцион</a:t>
            </a:r>
          </a:p>
          <a:p>
            <a:pPr marL="361950"/>
            <a:r>
              <a:rPr lang="ru-RU" dirty="0" smtClean="0"/>
              <a:t>в отношении определенного лота</a:t>
            </a:r>
          </a:p>
          <a:p>
            <a:r>
              <a:rPr lang="ru-RU" dirty="0" smtClean="0"/>
              <a:t>отдельно </a:t>
            </a:r>
            <a:r>
              <a:rPr lang="ru-RU" dirty="0"/>
              <a:t>указываются </a:t>
            </a:r>
            <a:endParaRPr lang="ru-RU" dirty="0" smtClean="0"/>
          </a:p>
          <a:p>
            <a:r>
              <a:rPr lang="ru-RU" dirty="0" smtClean="0"/>
              <a:t>объект </a:t>
            </a:r>
            <a:r>
              <a:rPr lang="ru-RU" dirty="0"/>
              <a:t>закупки, начальная (максимальная) цена контракта и ее </a:t>
            </a:r>
            <a:r>
              <a:rPr lang="ru-RU" dirty="0" smtClean="0"/>
              <a:t>обоснование, </a:t>
            </a:r>
            <a:r>
              <a:rPr lang="ru-RU" dirty="0"/>
              <a:t>сроки и иные условия поставки товара, выполнения работы или оказания услуги</a:t>
            </a:r>
            <a:r>
              <a:rPr lang="ru-RU" dirty="0" smtClean="0"/>
              <a:t>.</a:t>
            </a:r>
          </a:p>
          <a:p>
            <a:endParaRPr lang="ru-RU" dirty="0" smtClean="0"/>
          </a:p>
          <a:p>
            <a:r>
              <a:rPr lang="ru-RU" dirty="0" smtClean="0"/>
              <a:t> </a:t>
            </a:r>
            <a:r>
              <a:rPr lang="ru-RU" dirty="0"/>
              <a:t>Участник закупки подает заявку на участие в конкурсе или аукционе в отношении определенного лота</a:t>
            </a:r>
            <a:r>
              <a:rPr lang="ru-RU" dirty="0" smtClean="0"/>
              <a:t>.</a:t>
            </a:r>
          </a:p>
          <a:p>
            <a:endParaRPr lang="ru-RU" dirty="0" smtClean="0"/>
          </a:p>
          <a:p>
            <a:r>
              <a:rPr lang="ru-RU" dirty="0" smtClean="0"/>
              <a:t> </a:t>
            </a:r>
            <a:r>
              <a:rPr lang="ru-RU" dirty="0"/>
              <a:t>В отношении каждого лота заключается отдельный контракт.</a:t>
            </a:r>
          </a:p>
        </p:txBody>
      </p:sp>
      <p:pic>
        <p:nvPicPr>
          <p:cNvPr id="3"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76754" y="559743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925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195" name="Title 1"/>
          <p:cNvSpPr txBox="1">
            <a:spLocks/>
          </p:cNvSpPr>
          <p:nvPr/>
        </p:nvSpPr>
        <p:spPr bwMode="auto">
          <a:xfrm>
            <a:off x="1428750" y="242888"/>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smtClean="0">
                <a:solidFill>
                  <a:schemeClr val="bg1"/>
                </a:solidFill>
                <a:latin typeface="Myriad Pro" charset="0"/>
              </a:rPr>
              <a:t>СОВМЕСТНЫЕ ЗАКУПКИ (СТ 25)</a:t>
            </a:r>
            <a:endParaRPr lang="en-US" altLang="ru-RU" sz="2400" dirty="0">
              <a:solidFill>
                <a:schemeClr val="bg1"/>
              </a:solidFill>
              <a:latin typeface="Myriad Pro" charset="0"/>
            </a:endParaRPr>
          </a:p>
        </p:txBody>
      </p:sp>
      <p:sp>
        <p:nvSpPr>
          <p:cNvPr id="3" name="Прямоугольник 2"/>
          <p:cNvSpPr/>
          <p:nvPr/>
        </p:nvSpPr>
        <p:spPr>
          <a:xfrm>
            <a:off x="114300" y="1305342"/>
            <a:ext cx="8915400" cy="2031325"/>
          </a:xfrm>
          <a:prstGeom prst="rect">
            <a:avLst/>
          </a:prstGeom>
        </p:spPr>
        <p:txBody>
          <a:bodyPr wrap="square">
            <a:spAutoFit/>
          </a:bodyPr>
          <a:lstStyle/>
          <a:p>
            <a:r>
              <a:rPr lang="ru-RU" dirty="0" smtClean="0"/>
              <a:t>При </a:t>
            </a:r>
            <a:r>
              <a:rPr lang="ru-RU" dirty="0"/>
              <a:t>осуществлении двумя и более заказчиками закупок </a:t>
            </a:r>
            <a:r>
              <a:rPr lang="ru-RU" b="1" i="1" dirty="0"/>
              <a:t>одних и тех же </a:t>
            </a:r>
            <a:r>
              <a:rPr lang="ru-RU" dirty="0"/>
              <a:t>товаров, работ, услуг такие заказчики вправе проводить совместные конкурсы или аукционы. Права, обязанности и ответственность заказчиков при проведении совместных конкурсов или аукционов определяются соглашением сторон, заключенным в соответствии с Гражданским </a:t>
            </a:r>
            <a:r>
              <a:rPr lang="ru-RU" dirty="0">
                <a:hlinkClick r:id="rId5"/>
              </a:rPr>
              <a:t>кодексом</a:t>
            </a:r>
            <a:r>
              <a:rPr lang="ru-RU" dirty="0"/>
              <a:t> Российской Федерации и настоящим Федеральным законом. Контракт с победителем либо победителями совместных конкурса или аукциона заключается каждым заказчиком.</a:t>
            </a:r>
          </a:p>
        </p:txBody>
      </p:sp>
      <p:sp>
        <p:nvSpPr>
          <p:cNvPr id="4" name="TextBox 3"/>
          <p:cNvSpPr txBox="1"/>
          <p:nvPr/>
        </p:nvSpPr>
        <p:spPr>
          <a:xfrm>
            <a:off x="17463" y="3619500"/>
            <a:ext cx="8763000" cy="2585323"/>
          </a:xfrm>
          <a:prstGeom prst="rect">
            <a:avLst/>
          </a:prstGeom>
          <a:noFill/>
        </p:spPr>
        <p:txBody>
          <a:bodyPr wrap="square" rtlCol="0">
            <a:spAutoFit/>
          </a:bodyPr>
          <a:lstStyle/>
          <a:p>
            <a:r>
              <a:rPr lang="ru-RU" dirty="0" smtClean="0"/>
              <a:t>При проведении совместной закупки</a:t>
            </a:r>
            <a:r>
              <a:rPr lang="en-US" dirty="0" smtClean="0"/>
              <a:t> </a:t>
            </a:r>
            <a:r>
              <a:rPr lang="ru-RU" dirty="0" smtClean="0"/>
              <a:t>определяется </a:t>
            </a:r>
            <a:r>
              <a:rPr lang="ru-RU" b="1" i="1" dirty="0" smtClean="0"/>
              <a:t>ОРГАНИЗАТОР</a:t>
            </a:r>
            <a:r>
              <a:rPr lang="ru-RU" dirty="0" smtClean="0"/>
              <a:t> и заключается </a:t>
            </a:r>
            <a:r>
              <a:rPr lang="ru-RU" b="1" i="1" dirty="0" smtClean="0"/>
              <a:t>СОГЛАШЕНИЕ</a:t>
            </a:r>
            <a:endParaRPr lang="en-US" b="1" i="1" dirty="0" smtClean="0"/>
          </a:p>
          <a:p>
            <a:r>
              <a:rPr lang="ru-RU" dirty="0"/>
              <a:t> Организатором совместных конкурса или аукциона выступает уполномоченный орган, уполномоченное учреждение в случае наделения их полномочиями в соответствии со </a:t>
            </a:r>
            <a:r>
              <a:rPr lang="ru-RU" dirty="0">
                <a:hlinkClick r:id="rId6" action="ppaction://hlinkfile"/>
              </a:rPr>
              <a:t>статьей 26</a:t>
            </a:r>
            <a:r>
              <a:rPr lang="ru-RU" dirty="0"/>
              <a:t> настоящего Федерального закона либо один из заказчиков, если таким уполномоченному органу, уполномоченному учреждению либо заказчику другие заказчики передали на основании соглашения часть своих полномочий на организацию и проведение совместных конкурса или аукциона</a:t>
            </a:r>
            <a:r>
              <a:rPr lang="ru-RU" dirty="0" smtClean="0"/>
              <a:t> </a:t>
            </a:r>
            <a:endParaRPr lang="ru-RU" dirty="0"/>
          </a:p>
        </p:txBody>
      </p:sp>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977052" y="3429000"/>
            <a:ext cx="609600" cy="609600"/>
          </a:xfrm>
          <a:prstGeom prst="rect">
            <a:avLst/>
          </a:prstGeom>
        </p:spPr>
      </p:pic>
    </p:spTree>
    <p:extLst>
      <p:ext uri="{BB962C8B-B14F-4D97-AF65-F5344CB8AC3E}">
        <p14:creationId xmlns:p14="http://schemas.microsoft.com/office/powerpoint/2010/main" val="29911697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660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195" name="Title 1"/>
          <p:cNvSpPr txBox="1">
            <a:spLocks/>
          </p:cNvSpPr>
          <p:nvPr/>
        </p:nvSpPr>
        <p:spPr bwMode="auto">
          <a:xfrm>
            <a:off x="1428750" y="242888"/>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smtClean="0">
                <a:solidFill>
                  <a:schemeClr val="bg1"/>
                </a:solidFill>
                <a:latin typeface="Myriad Pro" charset="0"/>
              </a:rPr>
              <a:t>СОВМЕСТНЫЕ ЗАКУПКИ (СТ 25)</a:t>
            </a:r>
            <a:endParaRPr lang="en-US" altLang="ru-RU" sz="2400" dirty="0">
              <a:solidFill>
                <a:schemeClr val="bg1"/>
              </a:solidFill>
              <a:latin typeface="Myriad Pro" charset="0"/>
            </a:endParaRPr>
          </a:p>
        </p:txBody>
      </p:sp>
      <p:sp>
        <p:nvSpPr>
          <p:cNvPr id="2" name="Прямоугольник 1"/>
          <p:cNvSpPr/>
          <p:nvPr/>
        </p:nvSpPr>
        <p:spPr>
          <a:xfrm>
            <a:off x="66675" y="1429028"/>
            <a:ext cx="8982075" cy="5047536"/>
          </a:xfrm>
          <a:prstGeom prst="rect">
            <a:avLst/>
          </a:prstGeom>
        </p:spPr>
        <p:txBody>
          <a:bodyPr wrap="square">
            <a:spAutoFit/>
          </a:bodyPr>
          <a:lstStyle/>
          <a:p>
            <a:r>
              <a:rPr lang="ru-RU" sz="1400" dirty="0" smtClean="0"/>
              <a:t>Соглашение </a:t>
            </a:r>
            <a:r>
              <a:rPr lang="ru-RU" sz="1400" dirty="0"/>
              <a:t>должно содержать:</a:t>
            </a:r>
          </a:p>
          <a:p>
            <a:r>
              <a:rPr lang="ru-RU" sz="1400" dirty="0" smtClean="0"/>
              <a:t>1</a:t>
            </a:r>
            <a:r>
              <a:rPr lang="ru-RU" sz="1400" dirty="0"/>
              <a:t>) информацию о сторонах соглашения;</a:t>
            </a:r>
          </a:p>
          <a:p>
            <a:r>
              <a:rPr lang="ru-RU" sz="1400" dirty="0"/>
              <a:t>1.1) идентификационный код закупки;</a:t>
            </a:r>
          </a:p>
          <a:p>
            <a:r>
              <a:rPr lang="ru-RU" sz="1400" dirty="0" smtClean="0"/>
              <a:t>2</a:t>
            </a:r>
            <a:r>
              <a:rPr lang="ru-RU" sz="1400" dirty="0"/>
              <a:t>) информацию об объекте закупки и о предполагаемом объеме закупки, в отношении которой проводятся совместные конкурсы или аукционы, место, условия и сроки (периоды) поставок товаров, выполнения работ, оказания услуг в отношении каждого заказчика;</a:t>
            </a:r>
          </a:p>
          <a:p>
            <a:r>
              <a:rPr lang="ru-RU" sz="1400" dirty="0" smtClean="0"/>
              <a:t>3</a:t>
            </a:r>
            <a:r>
              <a:rPr lang="ru-RU" sz="1400" dirty="0"/>
              <a:t>) начальные (максимальные) цены контрактов каждого заказчика и обоснование таких цен соответствующим заказчиком;</a:t>
            </a:r>
          </a:p>
          <a:p>
            <a:r>
              <a:rPr lang="ru-RU" sz="1400" dirty="0" smtClean="0"/>
              <a:t>4</a:t>
            </a:r>
            <a:r>
              <a:rPr lang="ru-RU" sz="1400" dirty="0"/>
              <a:t>) права, обязанности и ответственность сторон соглашения;</a:t>
            </a:r>
          </a:p>
          <a:p>
            <a:r>
              <a:rPr lang="ru-RU" sz="1400" dirty="0"/>
              <a:t>5) информацию об организаторе совместных конкурса или аукциона, в том числе перечень полномочий, переданных указанному организатору сторонами соглашения;</a:t>
            </a:r>
          </a:p>
          <a:p>
            <a:r>
              <a:rPr lang="ru-RU" sz="1400" dirty="0"/>
              <a:t>6) порядок и срок формирования комиссии по осуществлению закупок, регламент работы такой комиссии;</a:t>
            </a:r>
          </a:p>
          <a:p>
            <a:r>
              <a:rPr lang="ru-RU" sz="1400" dirty="0"/>
              <a:t>7) порядок и сроки разработки извещения об осуществлении закупки, приглашения принять участие в совместных закрытом конкурсе или закрытом аукционе, документации о закупке, а также порядок и сроки утверждения документации о закупке;</a:t>
            </a:r>
          </a:p>
          <a:p>
            <a:r>
              <a:rPr lang="ru-RU" sz="1400" dirty="0" smtClean="0"/>
              <a:t>8</a:t>
            </a:r>
            <a:r>
              <a:rPr lang="ru-RU" sz="1400" dirty="0"/>
              <a:t>) примерные сроки проведения совместных конкурса или аукциона;</a:t>
            </a:r>
          </a:p>
          <a:p>
            <a:r>
              <a:rPr lang="ru-RU" sz="1400" dirty="0"/>
              <a:t>9) порядок оплаты расходов, связанных с организацией и проведением совместных конкурса или аукциона;</a:t>
            </a:r>
          </a:p>
          <a:p>
            <a:r>
              <a:rPr lang="ru-RU" sz="1400" dirty="0"/>
              <a:t>10) срок действия соглашения;</a:t>
            </a:r>
          </a:p>
          <a:p>
            <a:r>
              <a:rPr lang="ru-RU" sz="1400" dirty="0"/>
              <a:t>11) порядок рассмотрения споров;</a:t>
            </a:r>
          </a:p>
          <a:p>
            <a:r>
              <a:rPr lang="ru-RU" sz="1400" dirty="0"/>
              <a:t>12) иную информацию, определяющую взаимоотношения сторон соглашения при проведении совместных конкурса или аукциона.</a:t>
            </a:r>
          </a:p>
        </p:txBody>
      </p:sp>
      <p:pic>
        <p:nvPicPr>
          <p:cNvPr id="3"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68640" y="1429028"/>
            <a:ext cx="609600" cy="609600"/>
          </a:xfrm>
          <a:prstGeom prst="rect">
            <a:avLst/>
          </a:prstGeom>
        </p:spPr>
      </p:pic>
    </p:spTree>
    <p:extLst>
      <p:ext uri="{BB962C8B-B14F-4D97-AF65-F5344CB8AC3E}">
        <p14:creationId xmlns:p14="http://schemas.microsoft.com/office/powerpoint/2010/main" val="34203236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608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195" name="Title 1"/>
          <p:cNvSpPr txBox="1">
            <a:spLocks/>
          </p:cNvSpPr>
          <p:nvPr/>
        </p:nvSpPr>
        <p:spPr bwMode="auto">
          <a:xfrm>
            <a:off x="1428750" y="242888"/>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smtClean="0">
                <a:solidFill>
                  <a:schemeClr val="bg1"/>
                </a:solidFill>
                <a:latin typeface="Myriad Pro" charset="0"/>
              </a:rPr>
              <a:t>СОВМЕСТНЫЕ ЗАКУПКИ (СТ 25)</a:t>
            </a:r>
            <a:endParaRPr lang="en-US" altLang="ru-RU" sz="2400" dirty="0">
              <a:solidFill>
                <a:schemeClr val="bg1"/>
              </a:solidFill>
              <a:latin typeface="Myriad Pro" charset="0"/>
            </a:endParaRPr>
          </a:p>
        </p:txBody>
      </p:sp>
      <p:sp>
        <p:nvSpPr>
          <p:cNvPr id="2" name="Прямоугольник 1"/>
          <p:cNvSpPr/>
          <p:nvPr/>
        </p:nvSpPr>
        <p:spPr>
          <a:xfrm>
            <a:off x="123825" y="1371599"/>
            <a:ext cx="8905875" cy="2554545"/>
          </a:xfrm>
          <a:prstGeom prst="rect">
            <a:avLst/>
          </a:prstGeom>
        </p:spPr>
        <p:txBody>
          <a:bodyPr wrap="square">
            <a:spAutoFit/>
          </a:bodyPr>
          <a:lstStyle/>
          <a:p>
            <a:r>
              <a:rPr lang="ru-RU" sz="1600" dirty="0" smtClean="0"/>
              <a:t> </a:t>
            </a:r>
            <a:r>
              <a:rPr lang="ru-RU" sz="1600" dirty="0"/>
              <a:t>Организатор совместных конкурса или аукциона утверждает состав комиссии по осуществлению закупок, в которую включаются представители сторон соглашения пропорционально объему закупок, осуществляемых каждым заказчиком, в общем объеме закупок, если иное не предусмотрено соглашением.</a:t>
            </a:r>
          </a:p>
          <a:p>
            <a:r>
              <a:rPr lang="ru-RU" sz="1600" dirty="0" smtClean="0"/>
              <a:t>Стороны </a:t>
            </a:r>
            <a:r>
              <a:rPr lang="ru-RU" sz="1600" dirty="0"/>
              <a:t>соглашения несут расходы на проведение совместных конкурса или аукциона пропорционально доле начальной (максимальной) цены контракта каждого заказчика в общей сумме начальных (максимальных) цен контрактов, в целях заключения которых проводятся совместные конкурс или аукцион.</a:t>
            </a:r>
          </a:p>
          <a:p>
            <a:r>
              <a:rPr lang="ru-RU" sz="1600" dirty="0"/>
              <a:t>5. </a:t>
            </a:r>
            <a:r>
              <a:rPr lang="ru-RU" sz="1600" dirty="0">
                <a:hlinkClick r:id="rId5"/>
              </a:rPr>
              <a:t>Порядок</a:t>
            </a:r>
            <a:r>
              <a:rPr lang="ru-RU" sz="1600" dirty="0"/>
              <a:t> проведения совместных конкурсов и аукционов устанавливается Правительством Российской Федерации.</a:t>
            </a:r>
          </a:p>
        </p:txBody>
      </p:sp>
      <p:sp>
        <p:nvSpPr>
          <p:cNvPr id="3" name="Прямоугольник 2"/>
          <p:cNvSpPr/>
          <p:nvPr/>
        </p:nvSpPr>
        <p:spPr>
          <a:xfrm>
            <a:off x="255588" y="4161562"/>
            <a:ext cx="8059737" cy="1200329"/>
          </a:xfrm>
          <a:prstGeom prst="rect">
            <a:avLst/>
          </a:prstGeom>
        </p:spPr>
        <p:txBody>
          <a:bodyPr wrap="square">
            <a:spAutoFit/>
          </a:bodyPr>
          <a:lstStyle/>
          <a:p>
            <a:pPr algn="ctr"/>
            <a:r>
              <a:rPr lang="ru-RU" dirty="0"/>
              <a:t>ПРАВИТЕЛЬСТВО РОССИЙСКОЙ </a:t>
            </a:r>
            <a:r>
              <a:rPr lang="ru-RU" dirty="0" smtClean="0"/>
              <a:t>ФЕДЕРАЦИИ</a:t>
            </a:r>
          </a:p>
          <a:p>
            <a:pPr algn="ctr"/>
            <a:r>
              <a:rPr lang="ru-RU" dirty="0" smtClean="0"/>
              <a:t> </a:t>
            </a:r>
            <a:r>
              <a:rPr lang="ru-RU" dirty="0"/>
              <a:t>ПОСТАНОВЛЕНИЕ от 28 ноября 2013 г. N 1088 </a:t>
            </a:r>
            <a:endParaRPr lang="ru-RU" dirty="0" smtClean="0"/>
          </a:p>
          <a:p>
            <a:pPr algn="ctr"/>
            <a:r>
              <a:rPr lang="ru-RU" dirty="0" smtClean="0"/>
              <a:t>ОБ </a:t>
            </a:r>
            <a:r>
              <a:rPr lang="ru-RU" dirty="0"/>
              <a:t>УТВЕРЖДЕНИИ ПРАВИЛ ПРОВЕДЕНИЯ СОВМЕСТНЫХ КОНКУРСОВ И АУКЦИОНОВ </a:t>
            </a:r>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10525" y="4456926"/>
            <a:ext cx="609600" cy="609600"/>
          </a:xfrm>
          <a:prstGeom prst="rect">
            <a:avLst/>
          </a:prstGeom>
        </p:spPr>
      </p:pic>
    </p:spTree>
    <p:extLst>
      <p:ext uri="{BB962C8B-B14F-4D97-AF65-F5344CB8AC3E}">
        <p14:creationId xmlns:p14="http://schemas.microsoft.com/office/powerpoint/2010/main" val="21993701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41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0243" name="Title 1"/>
          <p:cNvSpPr txBox="1">
            <a:spLocks/>
          </p:cNvSpPr>
          <p:nvPr/>
        </p:nvSpPr>
        <p:spPr bwMode="auto">
          <a:xfrm>
            <a:off x="1428750" y="242888"/>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smtClean="0">
                <a:solidFill>
                  <a:prstClr val="white"/>
                </a:solidFill>
                <a:latin typeface="Myriad Pro" charset="0"/>
              </a:rPr>
              <a:t>СРОКИ ПРОВЕДЕНИЯ</a:t>
            </a:r>
            <a:endParaRPr lang="en-US" altLang="ru-RU" sz="2400" dirty="0">
              <a:solidFill>
                <a:prstClr val="white"/>
              </a:solidFill>
              <a:latin typeface="Myriad Pro" charset="0"/>
            </a:endParaRPr>
          </a:p>
        </p:txBody>
      </p:sp>
      <p:sp>
        <p:nvSpPr>
          <p:cNvPr id="2" name="TextBox 1"/>
          <p:cNvSpPr txBox="1"/>
          <p:nvPr/>
        </p:nvSpPr>
        <p:spPr>
          <a:xfrm>
            <a:off x="84083" y="1408387"/>
            <a:ext cx="8975833" cy="3416320"/>
          </a:xfrm>
          <a:prstGeom prst="rect">
            <a:avLst/>
          </a:prstGeom>
          <a:noFill/>
        </p:spPr>
        <p:txBody>
          <a:bodyPr wrap="square" rtlCol="0">
            <a:spAutoFit/>
          </a:bodyPr>
          <a:lstStyle/>
          <a:p>
            <a:r>
              <a:rPr lang="ru-RU" dirty="0" smtClean="0">
                <a:solidFill>
                  <a:prstClr val="black"/>
                </a:solidFill>
              </a:rPr>
              <a:t>На выбор способа определения поставщика также влияет длительность процедуры (при прочих равных условиях).</a:t>
            </a:r>
          </a:p>
          <a:p>
            <a:r>
              <a:rPr lang="ru-RU" b="1" dirty="0" smtClean="0">
                <a:solidFill>
                  <a:prstClr val="black"/>
                </a:solidFill>
              </a:rPr>
              <a:t>Закупка у единственного поставщика </a:t>
            </a:r>
            <a:r>
              <a:rPr lang="ru-RU" dirty="0" smtClean="0">
                <a:solidFill>
                  <a:prstClr val="black"/>
                </a:solidFill>
              </a:rPr>
              <a:t>– в случаях, когда в соответствии с ч.2 ст. 93 требуется опубликование извещения о закупке у ЕП,  - не позднее чем за 5 дней до даты заключения контракта.</a:t>
            </a:r>
          </a:p>
          <a:p>
            <a:endParaRPr lang="ru-RU" dirty="0">
              <a:solidFill>
                <a:prstClr val="black"/>
              </a:solidFill>
            </a:endParaRPr>
          </a:p>
          <a:p>
            <a:r>
              <a:rPr lang="ru-RU" b="1" dirty="0" smtClean="0">
                <a:solidFill>
                  <a:prstClr val="black"/>
                </a:solidFill>
              </a:rPr>
              <a:t>Конкурентные способы </a:t>
            </a:r>
            <a:r>
              <a:rPr lang="ru-RU" dirty="0" smtClean="0">
                <a:solidFill>
                  <a:prstClr val="black"/>
                </a:solidFill>
              </a:rPr>
              <a:t>– у каждого свои сроки проведения процедуры. Процедура делится условно на 3 этапа – подача заявок, определение исполнителя, заключение контракта. </a:t>
            </a:r>
          </a:p>
          <a:p>
            <a:r>
              <a:rPr lang="ru-RU" dirty="0" smtClean="0">
                <a:solidFill>
                  <a:prstClr val="black"/>
                </a:solidFill>
              </a:rPr>
              <a:t>Законом установлены границы сроков «не более» и «не менее» или «не позднее чем за» и «не ранее чем по истечении».</a:t>
            </a:r>
          </a:p>
          <a:p>
            <a:r>
              <a:rPr lang="ru-RU" dirty="0" smtClean="0">
                <a:solidFill>
                  <a:prstClr val="black"/>
                </a:solidFill>
              </a:rPr>
              <a:t>Пример: </a:t>
            </a:r>
            <a:r>
              <a:rPr lang="ru-RU" b="1" dirty="0" smtClean="0">
                <a:solidFill>
                  <a:srgbClr val="9BBB59">
                    <a:lumMod val="75000"/>
                  </a:srgbClr>
                </a:solidFill>
              </a:rPr>
              <a:t>не позднее чем за 5 дней до даты </a:t>
            </a:r>
            <a:endParaRPr lang="ru-RU" b="1" dirty="0">
              <a:solidFill>
                <a:srgbClr val="9BBB59">
                  <a:lumMod val="75000"/>
                </a:srgbClr>
              </a:solidFill>
            </a:endParaRPr>
          </a:p>
        </p:txBody>
      </p:sp>
      <p:sp>
        <p:nvSpPr>
          <p:cNvPr id="9" name="Овал 8"/>
          <p:cNvSpPr/>
          <p:nvPr/>
        </p:nvSpPr>
        <p:spPr>
          <a:xfrm>
            <a:off x="3681049" y="5577012"/>
            <a:ext cx="336335" cy="25057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10" name="Овал 9"/>
          <p:cNvSpPr/>
          <p:nvPr/>
        </p:nvSpPr>
        <p:spPr>
          <a:xfrm>
            <a:off x="4062628" y="5571899"/>
            <a:ext cx="336335" cy="25057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11" name="Овал 10"/>
          <p:cNvSpPr/>
          <p:nvPr/>
        </p:nvSpPr>
        <p:spPr>
          <a:xfrm>
            <a:off x="4441399" y="5571899"/>
            <a:ext cx="336335" cy="25057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12" name="Овал 11"/>
          <p:cNvSpPr/>
          <p:nvPr/>
        </p:nvSpPr>
        <p:spPr>
          <a:xfrm>
            <a:off x="4816690" y="5568631"/>
            <a:ext cx="336335" cy="25057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13" name="Овал 12"/>
          <p:cNvSpPr/>
          <p:nvPr/>
        </p:nvSpPr>
        <p:spPr>
          <a:xfrm>
            <a:off x="5189310" y="5568632"/>
            <a:ext cx="336335" cy="25057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14" name="Овал 13"/>
          <p:cNvSpPr/>
          <p:nvPr/>
        </p:nvSpPr>
        <p:spPr>
          <a:xfrm>
            <a:off x="5647809" y="5568632"/>
            <a:ext cx="336335" cy="250576"/>
          </a:xfrm>
          <a:prstGeom prst="ellipse">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авая фигурная скобка 7"/>
          <p:cNvSpPr/>
          <p:nvPr/>
        </p:nvSpPr>
        <p:spPr>
          <a:xfrm rot="5400000">
            <a:off x="4487451" y="5073420"/>
            <a:ext cx="284025" cy="1792361"/>
          </a:xfrm>
          <a:prstGeom prst="rightBrace">
            <a:avLst>
              <a:gd name="adj1" fmla="val 46691"/>
              <a:gd name="adj2" fmla="val 4930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ru-RU">
              <a:solidFill>
                <a:prstClr val="black"/>
              </a:solidFill>
            </a:endParaRPr>
          </a:p>
        </p:txBody>
      </p:sp>
      <p:sp>
        <p:nvSpPr>
          <p:cNvPr id="15" name="TextBox 14"/>
          <p:cNvSpPr txBox="1"/>
          <p:nvPr/>
        </p:nvSpPr>
        <p:spPr>
          <a:xfrm>
            <a:off x="5593342" y="4923665"/>
            <a:ext cx="2215018" cy="523220"/>
          </a:xfrm>
          <a:prstGeom prst="rect">
            <a:avLst/>
          </a:prstGeom>
          <a:noFill/>
        </p:spPr>
        <p:txBody>
          <a:bodyPr wrap="square" rtlCol="0">
            <a:spAutoFit/>
          </a:bodyPr>
          <a:lstStyle/>
          <a:p>
            <a:r>
              <a:rPr lang="ru-RU" sz="1400" dirty="0" smtClean="0">
                <a:solidFill>
                  <a:prstClr val="black"/>
                </a:solidFill>
              </a:rPr>
              <a:t>Дата второго события (заключение контракта)</a:t>
            </a:r>
            <a:endParaRPr lang="ru-RU" sz="1400" dirty="0">
              <a:solidFill>
                <a:prstClr val="black"/>
              </a:solidFill>
            </a:endParaRPr>
          </a:p>
        </p:txBody>
      </p:sp>
      <p:sp>
        <p:nvSpPr>
          <p:cNvPr id="18" name="TextBox 17"/>
          <p:cNvSpPr txBox="1"/>
          <p:nvPr/>
        </p:nvSpPr>
        <p:spPr>
          <a:xfrm>
            <a:off x="1425249" y="4947817"/>
            <a:ext cx="2049649" cy="523220"/>
          </a:xfrm>
          <a:prstGeom prst="rect">
            <a:avLst/>
          </a:prstGeom>
          <a:noFill/>
        </p:spPr>
        <p:txBody>
          <a:bodyPr wrap="square" rtlCol="0">
            <a:spAutoFit/>
          </a:bodyPr>
          <a:lstStyle/>
          <a:p>
            <a:r>
              <a:rPr lang="ru-RU" sz="1400" dirty="0" smtClean="0">
                <a:solidFill>
                  <a:prstClr val="black"/>
                </a:solidFill>
              </a:rPr>
              <a:t>Дата первого события (извещение)</a:t>
            </a:r>
            <a:endParaRPr lang="ru-RU" sz="1400" dirty="0">
              <a:solidFill>
                <a:prstClr val="black"/>
              </a:solidFill>
            </a:endParaRPr>
          </a:p>
        </p:txBody>
      </p:sp>
      <p:sp>
        <p:nvSpPr>
          <p:cNvPr id="19" name="Овал 18"/>
          <p:cNvSpPr/>
          <p:nvPr/>
        </p:nvSpPr>
        <p:spPr>
          <a:xfrm>
            <a:off x="3306731" y="5571899"/>
            <a:ext cx="336335" cy="250576"/>
          </a:xfrm>
          <a:prstGeom prst="ellipse">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16" name="TextBox 15"/>
          <p:cNvSpPr txBox="1"/>
          <p:nvPr/>
        </p:nvSpPr>
        <p:spPr>
          <a:xfrm>
            <a:off x="3849216" y="6134473"/>
            <a:ext cx="1792361" cy="338554"/>
          </a:xfrm>
          <a:prstGeom prst="rect">
            <a:avLst/>
          </a:prstGeom>
          <a:noFill/>
        </p:spPr>
        <p:txBody>
          <a:bodyPr wrap="square" rtlCol="0">
            <a:spAutoFit/>
          </a:bodyPr>
          <a:lstStyle/>
          <a:p>
            <a:r>
              <a:rPr lang="ru-RU" sz="1600" dirty="0" smtClean="0">
                <a:solidFill>
                  <a:prstClr val="black"/>
                </a:solidFill>
              </a:rPr>
              <a:t>5 дней внутри</a:t>
            </a:r>
            <a:endParaRPr lang="ru-RU" sz="1600" dirty="0">
              <a:solidFill>
                <a:prstClr val="black"/>
              </a:solidFill>
            </a:endParaRPr>
          </a:p>
        </p:txBody>
      </p:sp>
      <p:pic>
        <p:nvPicPr>
          <p:cNvPr id="3"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5429" y="5296960"/>
            <a:ext cx="609600" cy="609600"/>
          </a:xfrm>
          <a:prstGeom prst="rect">
            <a:avLst/>
          </a:prstGeom>
        </p:spPr>
      </p:pic>
    </p:spTree>
    <p:extLst>
      <p:ext uri="{BB962C8B-B14F-4D97-AF65-F5344CB8AC3E}">
        <p14:creationId xmlns:p14="http://schemas.microsoft.com/office/powerpoint/2010/main" val="8607552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907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1267" name="Title 1"/>
          <p:cNvSpPr txBox="1">
            <a:spLocks/>
          </p:cNvSpPr>
          <p:nvPr/>
        </p:nvSpPr>
        <p:spPr bwMode="auto">
          <a:xfrm>
            <a:off x="1469368" y="219074"/>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a:solidFill>
                  <a:schemeClr val="bg1"/>
                </a:solidFill>
                <a:latin typeface="Myriad Pro" charset="0"/>
              </a:rPr>
              <a:t>СРОКИ </a:t>
            </a:r>
            <a:r>
              <a:rPr lang="ru-RU" altLang="ru-RU" sz="2400" dirty="0" smtClean="0">
                <a:solidFill>
                  <a:schemeClr val="bg1"/>
                </a:solidFill>
                <a:latin typeface="Myriad Pro" charset="0"/>
              </a:rPr>
              <a:t>ПРОВЕДЕНИЯ – ЗАПРОС КОТИРОВОК</a:t>
            </a:r>
            <a:endParaRPr lang="en-US" altLang="ru-RU" sz="2400" dirty="0">
              <a:solidFill>
                <a:schemeClr val="bg1"/>
              </a:solidFill>
              <a:latin typeface="Myriad Pro"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469487084"/>
              </p:ext>
            </p:extLst>
          </p:nvPr>
        </p:nvGraphicFramePr>
        <p:xfrm>
          <a:off x="95905" y="2714618"/>
          <a:ext cx="8933793" cy="2793047"/>
        </p:xfrm>
        <a:graphic>
          <a:graphicData uri="http://schemas.openxmlformats.org/drawingml/2006/table">
            <a:tbl>
              <a:tblPr/>
              <a:tblGrid>
                <a:gridCol w="2638097"/>
                <a:gridCol w="3342289"/>
                <a:gridCol w="2953407"/>
              </a:tblGrid>
              <a:tr h="640069">
                <a:tc>
                  <a:txBody>
                    <a:bodyPr/>
                    <a:lstStyle/>
                    <a:p>
                      <a:pPr algn="ctr"/>
                      <a:r>
                        <a:rPr lang="ru-RU" dirty="0" smtClean="0"/>
                        <a:t>Подача заявок</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Определение исполнителя</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Заключение контракта </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2152978">
                <a:tc>
                  <a:txBody>
                    <a:bodyPr/>
                    <a:lstStyle/>
                    <a:p>
                      <a:r>
                        <a:rPr lang="ru-RU" dirty="0" smtClean="0"/>
                        <a:t>«короткий» ЗК </a:t>
                      </a:r>
                    </a:p>
                    <a:p>
                      <a:r>
                        <a:rPr lang="ru-RU" dirty="0" smtClean="0"/>
                        <a:t>Не</a:t>
                      </a:r>
                      <a:r>
                        <a:rPr lang="ru-RU" baseline="0" dirty="0" smtClean="0"/>
                        <a:t> менее чем за 4 </a:t>
                      </a:r>
                      <a:r>
                        <a:rPr lang="ru-RU" baseline="0" dirty="0" err="1" smtClean="0"/>
                        <a:t>р.д</a:t>
                      </a:r>
                      <a:r>
                        <a:rPr lang="ru-RU" baseline="0" dirty="0" smtClean="0"/>
                        <a:t>.</a:t>
                      </a:r>
                    </a:p>
                    <a:p>
                      <a:r>
                        <a:rPr lang="ru-RU" baseline="0" dirty="0" smtClean="0"/>
                        <a:t>«длинный» ЗК</a:t>
                      </a:r>
                    </a:p>
                    <a:p>
                      <a:r>
                        <a:rPr lang="ru-RU" baseline="0" dirty="0" smtClean="0"/>
                        <a:t>Не менее чем за 7 </a:t>
                      </a:r>
                      <a:r>
                        <a:rPr lang="ru-RU" baseline="0" dirty="0" err="1" smtClean="0"/>
                        <a:t>р.д</a:t>
                      </a:r>
                      <a:r>
                        <a:rPr lang="ru-RU" baseline="0" dirty="0" smtClean="0"/>
                        <a:t>.</a:t>
                      </a:r>
                    </a:p>
                    <a:p>
                      <a:r>
                        <a:rPr lang="ru-RU" baseline="0" dirty="0" smtClean="0"/>
                        <a:t>(ст. 74 ч. 1)</a:t>
                      </a:r>
                      <a:endParaRPr lang="ru-RU"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1</a:t>
                      </a:r>
                      <a:r>
                        <a:rPr lang="ru-RU" baseline="0" dirty="0" smtClean="0"/>
                        <a:t> день</a:t>
                      </a:r>
                    </a:p>
                    <a:p>
                      <a:pPr algn="ctr"/>
                      <a:r>
                        <a:rPr lang="ru-RU" sz="1400" baseline="0" dirty="0" smtClean="0"/>
                        <a:t>Вскрытие всех поступивших конвертов с заявками а также рассмотрение и оценка заявок осуществляются в один день. Протокол  подписывается ... и в день подписания размещается в ЕИС</a:t>
                      </a:r>
                    </a:p>
                    <a:p>
                      <a:pPr algn="ctr"/>
                      <a:r>
                        <a:rPr lang="ru-RU" sz="1400" baseline="0" dirty="0" smtClean="0"/>
                        <a:t> (ст.78 ч. 1,  ч. 8)</a:t>
                      </a:r>
                      <a:endParaRPr lang="ru-RU" sz="14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sz="1600" kern="1200" dirty="0" smtClean="0">
                          <a:solidFill>
                            <a:schemeClr val="tx1"/>
                          </a:solidFill>
                          <a:effectLst/>
                          <a:latin typeface="+mn-lt"/>
                          <a:ea typeface="+mn-ea"/>
                          <a:cs typeface="+mn-cs"/>
                        </a:rPr>
                        <a:t>не ранее чем через 7 дней с даты размещения в ЕИС протокола рассмотрения и оценки заявок на участие в запросе котировок и не позднее чем через 20 дней с даты подписания указанного протокола. (ст. 78 ч. 13)</a:t>
                      </a:r>
                      <a:endParaRPr lang="ru-RU" sz="1600" kern="1200" dirty="0">
                        <a:solidFill>
                          <a:schemeClr val="tx1"/>
                        </a:solidFill>
                        <a:effectLst/>
                        <a:latin typeface="+mn-lt"/>
                        <a:ea typeface="+mn-ea"/>
                        <a:cs typeface="+mn-cs"/>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TextBox 1"/>
          <p:cNvSpPr txBox="1"/>
          <p:nvPr/>
        </p:nvSpPr>
        <p:spPr>
          <a:xfrm>
            <a:off x="101600" y="1362074"/>
            <a:ext cx="8832193" cy="646331"/>
          </a:xfrm>
          <a:prstGeom prst="rect">
            <a:avLst/>
          </a:prstGeom>
          <a:noFill/>
        </p:spPr>
        <p:txBody>
          <a:bodyPr wrap="square" rtlCol="0">
            <a:spAutoFit/>
          </a:bodyPr>
          <a:lstStyle/>
          <a:p>
            <a:r>
              <a:rPr lang="ru-RU" dirty="0" smtClean="0"/>
              <a:t>В случаях «не менее», «не позднее чем за» возможно увеличение,</a:t>
            </a:r>
          </a:p>
          <a:p>
            <a:r>
              <a:rPr lang="ru-RU" dirty="0" smtClean="0"/>
              <a:t>«не более», «не позднее чем через» - уменьшение регламентированного срока</a:t>
            </a:r>
            <a:endParaRPr lang="ru-RU" dirty="0"/>
          </a:p>
        </p:txBody>
      </p:sp>
      <p:sp>
        <p:nvSpPr>
          <p:cNvPr id="3" name="TextBox 2"/>
          <p:cNvSpPr txBox="1"/>
          <p:nvPr/>
        </p:nvSpPr>
        <p:spPr>
          <a:xfrm>
            <a:off x="111944" y="2039934"/>
            <a:ext cx="8877299" cy="646331"/>
          </a:xfrm>
          <a:prstGeom prst="rect">
            <a:avLst/>
          </a:prstGeom>
          <a:noFill/>
        </p:spPr>
        <p:txBody>
          <a:bodyPr wrap="square" rtlCol="0">
            <a:spAutoFit/>
          </a:bodyPr>
          <a:lstStyle/>
          <a:p>
            <a:r>
              <a:rPr lang="ru-RU" dirty="0" smtClean="0"/>
              <a:t>Запрос котировок «короткий» при НМЦК до 250 </a:t>
            </a:r>
            <a:r>
              <a:rPr lang="ru-RU" dirty="0" err="1" smtClean="0"/>
              <a:t>т.р</a:t>
            </a:r>
            <a:r>
              <a:rPr lang="ru-RU" dirty="0" smtClean="0"/>
              <a:t>., «длинный» до 500 </a:t>
            </a:r>
            <a:r>
              <a:rPr lang="ru-RU" dirty="0" err="1" smtClean="0"/>
              <a:t>т.р</a:t>
            </a:r>
            <a:r>
              <a:rPr lang="ru-RU" dirty="0" smtClean="0"/>
              <a:t>. Отличаются только сроком на подачу заявок.</a:t>
            </a:r>
            <a:endParaRPr lang="ru-RU" dirty="0"/>
          </a:p>
        </p:txBody>
      </p:sp>
      <p:sp>
        <p:nvSpPr>
          <p:cNvPr id="4" name="TextBox 3"/>
          <p:cNvSpPr txBox="1"/>
          <p:nvPr/>
        </p:nvSpPr>
        <p:spPr>
          <a:xfrm>
            <a:off x="111944" y="5762847"/>
            <a:ext cx="8877299" cy="646331"/>
          </a:xfrm>
          <a:prstGeom prst="rect">
            <a:avLst/>
          </a:prstGeom>
          <a:noFill/>
        </p:spPr>
        <p:txBody>
          <a:bodyPr wrap="square" rtlCol="0">
            <a:spAutoFit/>
          </a:bodyPr>
          <a:lstStyle/>
          <a:p>
            <a:pPr algn="ctr"/>
            <a:r>
              <a:rPr lang="ru-RU" dirty="0" smtClean="0"/>
              <a:t>Возможно применение по ст. 75, 76. </a:t>
            </a:r>
          </a:p>
          <a:p>
            <a:pPr algn="ctr"/>
            <a:r>
              <a:rPr lang="ru-RU" dirty="0" smtClean="0"/>
              <a:t>При закупке по ст. 76 – на подачу заявок 4 рабочих дня</a:t>
            </a:r>
            <a:endParaRPr lang="ru-RU" dirty="0"/>
          </a:p>
        </p:txBody>
      </p:sp>
      <p:pic>
        <p:nvPicPr>
          <p:cNvPr id="6"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8972" y="5799578"/>
            <a:ext cx="609600" cy="609600"/>
          </a:xfrm>
          <a:prstGeom prst="rect">
            <a:avLst/>
          </a:prstGeom>
        </p:spPr>
      </p:pic>
    </p:spTree>
    <p:extLst>
      <p:ext uri="{BB962C8B-B14F-4D97-AF65-F5344CB8AC3E}">
        <p14:creationId xmlns:p14="http://schemas.microsoft.com/office/powerpoint/2010/main" val="21606675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7109"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1267" name="Title 1"/>
          <p:cNvSpPr txBox="1">
            <a:spLocks/>
          </p:cNvSpPr>
          <p:nvPr/>
        </p:nvSpPr>
        <p:spPr bwMode="auto">
          <a:xfrm>
            <a:off x="1469368" y="219074"/>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a:solidFill>
                  <a:schemeClr val="bg1"/>
                </a:solidFill>
                <a:latin typeface="Myriad Pro" charset="0"/>
              </a:rPr>
              <a:t>СРОКИ </a:t>
            </a:r>
            <a:r>
              <a:rPr lang="ru-RU" altLang="ru-RU" sz="2400" dirty="0" smtClean="0">
                <a:solidFill>
                  <a:schemeClr val="bg1"/>
                </a:solidFill>
                <a:latin typeface="Myriad Pro" charset="0"/>
              </a:rPr>
              <a:t>ПРОВЕДЕНИЯ – </a:t>
            </a:r>
          </a:p>
          <a:p>
            <a:pPr algn="ctr" eaLnBrk="1" hangingPunct="1">
              <a:spcBef>
                <a:spcPct val="0"/>
              </a:spcBef>
              <a:buFontTx/>
              <a:buNone/>
            </a:pPr>
            <a:r>
              <a:rPr lang="ru-RU" altLang="ru-RU" sz="2400" dirty="0" smtClean="0">
                <a:solidFill>
                  <a:schemeClr val="bg1"/>
                </a:solidFill>
                <a:latin typeface="Myriad Pro" charset="0"/>
              </a:rPr>
              <a:t>ЭЛЕКТРОННЫЙ ЗАПРОС КОТИРОВОК</a:t>
            </a:r>
            <a:endParaRPr lang="en-US" altLang="ru-RU" sz="2400" dirty="0">
              <a:solidFill>
                <a:schemeClr val="bg1"/>
              </a:solidFill>
              <a:latin typeface="Myriad Pro"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983391973"/>
              </p:ext>
            </p:extLst>
          </p:nvPr>
        </p:nvGraphicFramePr>
        <p:xfrm>
          <a:off x="114300" y="1849349"/>
          <a:ext cx="8751559" cy="3129750"/>
        </p:xfrm>
        <a:graphic>
          <a:graphicData uri="http://schemas.openxmlformats.org/drawingml/2006/table">
            <a:tbl>
              <a:tblPr/>
              <a:tblGrid>
                <a:gridCol w="2584284"/>
                <a:gridCol w="3274112"/>
                <a:gridCol w="2893163"/>
              </a:tblGrid>
              <a:tr h="843750">
                <a:tc>
                  <a:txBody>
                    <a:bodyPr/>
                    <a:lstStyle/>
                    <a:p>
                      <a:pPr algn="ctr"/>
                      <a:r>
                        <a:rPr lang="ru-RU" dirty="0" smtClean="0"/>
                        <a:t>Подача заявок</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Определение исполнителя</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Заключение контракта </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1755077">
                <a:tc>
                  <a:txBody>
                    <a:bodyPr/>
                    <a:lstStyle/>
                    <a:p>
                      <a:r>
                        <a:rPr lang="ru-RU" dirty="0" smtClean="0"/>
                        <a:t>5 рабочих дней</a:t>
                      </a:r>
                    </a:p>
                    <a:p>
                      <a:r>
                        <a:rPr lang="ru-RU" dirty="0" smtClean="0"/>
                        <a:t> (ст. 82.2 ч. 1)</a:t>
                      </a:r>
                      <a:endParaRPr lang="ru-RU"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1600" dirty="0" smtClean="0"/>
                        <a:t>1 рабочий день </a:t>
                      </a:r>
                      <a:r>
                        <a:rPr lang="ru-RU" sz="1600" dirty="0" smtClean="0"/>
                        <a:t> следующий после даты ОПЗ на </a:t>
                      </a:r>
                      <a:r>
                        <a:rPr lang="ru-RU" sz="1600" dirty="0" smtClean="0"/>
                        <a:t>рассмотрение комиссией, протокол подписывается не позднее даты окончания срока рассмотрения и сразу направляется оператору ЭП, который</a:t>
                      </a:r>
                      <a:r>
                        <a:rPr lang="ru-RU" sz="1600" baseline="0" dirty="0" smtClean="0"/>
                        <a:t> в течение часа формирует итоговый протокол</a:t>
                      </a:r>
                    </a:p>
                    <a:p>
                      <a:pPr algn="ctr"/>
                      <a:r>
                        <a:rPr lang="ru-RU" sz="1600" baseline="0" dirty="0" smtClean="0"/>
                        <a:t> (ст. 82.4 ч. 1, ч. 6)</a:t>
                      </a:r>
                      <a:endParaRPr lang="ru-RU" sz="16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sz="1800" kern="1200" dirty="0" smtClean="0">
                          <a:solidFill>
                            <a:schemeClr val="tx1"/>
                          </a:solidFill>
                          <a:effectLst/>
                          <a:latin typeface="+mn-lt"/>
                          <a:ea typeface="+mn-ea"/>
                          <a:cs typeface="+mn-cs"/>
                        </a:rPr>
                        <a:t>В порядке</a:t>
                      </a:r>
                      <a:r>
                        <a:rPr lang="ru-RU" sz="1800" kern="1200" baseline="0" dirty="0" smtClean="0">
                          <a:solidFill>
                            <a:schemeClr val="tx1"/>
                          </a:solidFill>
                          <a:effectLst/>
                          <a:latin typeface="+mn-lt"/>
                          <a:ea typeface="+mn-ea"/>
                          <a:cs typeface="+mn-cs"/>
                        </a:rPr>
                        <a:t> ст.83.2 по схеме 5+5+3 </a:t>
                      </a:r>
                      <a:r>
                        <a:rPr lang="ru-RU" sz="1800" kern="1200" baseline="0" dirty="0" err="1" smtClean="0">
                          <a:solidFill>
                            <a:schemeClr val="tx1"/>
                          </a:solidFill>
                          <a:effectLst/>
                          <a:latin typeface="+mn-lt"/>
                          <a:ea typeface="+mn-ea"/>
                          <a:cs typeface="+mn-cs"/>
                        </a:rPr>
                        <a:t>р.д</a:t>
                      </a:r>
                      <a:r>
                        <a:rPr lang="ru-RU" sz="1800" kern="1200" baseline="0" dirty="0" smtClean="0">
                          <a:solidFill>
                            <a:schemeClr val="tx1"/>
                          </a:solidFill>
                          <a:effectLst/>
                          <a:latin typeface="+mn-lt"/>
                          <a:ea typeface="+mn-ea"/>
                          <a:cs typeface="+mn-cs"/>
                        </a:rPr>
                        <a:t>.</a:t>
                      </a:r>
                    </a:p>
                    <a:p>
                      <a:r>
                        <a:rPr lang="ru-RU" sz="1800" kern="1200" baseline="0" dirty="0" smtClean="0">
                          <a:solidFill>
                            <a:schemeClr val="tx1"/>
                          </a:solidFill>
                          <a:effectLst/>
                          <a:latin typeface="+mn-lt"/>
                          <a:ea typeface="+mn-ea"/>
                          <a:cs typeface="+mn-cs"/>
                        </a:rPr>
                        <a:t>(ст. 82.5)</a:t>
                      </a:r>
                      <a:endParaRPr lang="ru-RU" sz="1800" kern="1200" dirty="0">
                        <a:solidFill>
                          <a:schemeClr val="tx1"/>
                        </a:solidFill>
                        <a:effectLst/>
                        <a:latin typeface="+mn-lt"/>
                        <a:ea typeface="+mn-ea"/>
                        <a:cs typeface="+mn-cs"/>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3" name="TextBox 2"/>
          <p:cNvSpPr txBox="1"/>
          <p:nvPr/>
        </p:nvSpPr>
        <p:spPr>
          <a:xfrm>
            <a:off x="40619" y="1367909"/>
            <a:ext cx="8877299" cy="369332"/>
          </a:xfrm>
          <a:prstGeom prst="rect">
            <a:avLst/>
          </a:prstGeom>
          <a:noFill/>
        </p:spPr>
        <p:txBody>
          <a:bodyPr wrap="square" rtlCol="0">
            <a:spAutoFit/>
          </a:bodyPr>
          <a:lstStyle/>
          <a:p>
            <a:pPr algn="ctr"/>
            <a:r>
              <a:rPr lang="ru-RU" dirty="0" smtClean="0"/>
              <a:t>НМЦК не влияет на сроки проведения.</a:t>
            </a:r>
            <a:endParaRPr lang="ru-RU" dirty="0"/>
          </a:p>
        </p:txBody>
      </p:sp>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06537" y="5327468"/>
            <a:ext cx="609600" cy="609600"/>
          </a:xfrm>
          <a:prstGeom prst="rect">
            <a:avLst/>
          </a:prstGeom>
        </p:spPr>
      </p:pic>
    </p:spTree>
    <p:extLst>
      <p:ext uri="{BB962C8B-B14F-4D97-AF65-F5344CB8AC3E}">
        <p14:creationId xmlns:p14="http://schemas.microsoft.com/office/powerpoint/2010/main" val="28209739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31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5" name="Title 1"/>
          <p:cNvSpPr txBox="1">
            <a:spLocks/>
          </p:cNvSpPr>
          <p:nvPr/>
        </p:nvSpPr>
        <p:spPr bwMode="auto">
          <a:xfrm>
            <a:off x="1581150" y="228600"/>
            <a:ext cx="7448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endParaRPr lang="en-US" altLang="ru-RU" sz="2400">
              <a:solidFill>
                <a:schemeClr val="bg1"/>
              </a:solidFill>
              <a:latin typeface="Myriad Pro"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821346367"/>
              </p:ext>
            </p:extLst>
          </p:nvPr>
        </p:nvGraphicFramePr>
        <p:xfrm>
          <a:off x="46038" y="1413943"/>
          <a:ext cx="8774110" cy="4148656"/>
        </p:xfrm>
        <a:graphic>
          <a:graphicData uri="http://schemas.openxmlformats.org/drawingml/2006/table">
            <a:tbl>
              <a:tblPr firstRow="1" bandRow="1">
                <a:tableStyleId>{5C22544A-7EE6-4342-B048-85BDC9FD1C3A}</a:tableStyleId>
              </a:tblPr>
              <a:tblGrid>
                <a:gridCol w="2306637"/>
                <a:gridCol w="1714500"/>
                <a:gridCol w="1571625"/>
                <a:gridCol w="1609725"/>
                <a:gridCol w="1571623"/>
              </a:tblGrid>
              <a:tr h="862532">
                <a:tc>
                  <a:txBody>
                    <a:bodyPr/>
                    <a:lstStyle/>
                    <a:p>
                      <a:pPr algn="ct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Открытые</a:t>
                      </a:r>
                      <a:r>
                        <a:rPr lang="ru-RU" baseline="0" dirty="0" smtClean="0"/>
                        <a:t> «бумажные»</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Открытые электронные</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Закрытые «бумажные»</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Закрытые электронные</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2931">
                <a:tc>
                  <a:txBody>
                    <a:bodyPr/>
                    <a:lstStyle/>
                    <a:p>
                      <a:pPr algn="ctr"/>
                      <a:r>
                        <a:rPr lang="ru-RU" dirty="0" smtClean="0"/>
                        <a:t>Конкурс</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2931">
                <a:tc>
                  <a:txBody>
                    <a:bodyPr/>
                    <a:lstStyle/>
                    <a:p>
                      <a:pPr algn="ctr"/>
                      <a:r>
                        <a:rPr lang="ru-RU" dirty="0" smtClean="0"/>
                        <a:t>Аукцион</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2931">
                <a:tc>
                  <a:txBody>
                    <a:bodyPr/>
                    <a:lstStyle/>
                    <a:p>
                      <a:pPr algn="ctr"/>
                      <a:r>
                        <a:rPr lang="ru-RU" dirty="0" smtClean="0"/>
                        <a:t>Запрос котировок</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2931">
                <a:tc>
                  <a:txBody>
                    <a:bodyPr/>
                    <a:lstStyle/>
                    <a:p>
                      <a:pPr algn="ctr"/>
                      <a:r>
                        <a:rPr lang="ru-RU" dirty="0" smtClean="0"/>
                        <a:t>Запрос предложений</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61494">
                <a:tc>
                  <a:txBody>
                    <a:bodyPr/>
                    <a:lstStyle/>
                    <a:p>
                      <a:pPr algn="ctr"/>
                      <a:r>
                        <a:rPr lang="ru-RU" dirty="0" smtClean="0"/>
                        <a:t>Закупка у единственного поставщика</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dirty="0" smtClean="0"/>
                        <a:t>+</a:t>
                      </a: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TextBox 2"/>
          <p:cNvSpPr txBox="1"/>
          <p:nvPr/>
        </p:nvSpPr>
        <p:spPr>
          <a:xfrm>
            <a:off x="1371600" y="248414"/>
            <a:ext cx="7658100" cy="707886"/>
          </a:xfrm>
          <a:prstGeom prst="rect">
            <a:avLst/>
          </a:prstGeom>
          <a:noFill/>
        </p:spPr>
        <p:txBody>
          <a:bodyPr wrap="square" rtlCol="0">
            <a:spAutoFit/>
          </a:bodyPr>
          <a:lstStyle/>
          <a:p>
            <a:pPr algn="ctr"/>
            <a:r>
              <a:rPr lang="ru-RU" sz="4000" dirty="0" smtClean="0">
                <a:solidFill>
                  <a:schemeClr val="bg1"/>
                </a:solidFill>
              </a:rPr>
              <a:t>Способы закупок</a:t>
            </a:r>
            <a:endParaRPr lang="ru-RU" sz="4000" dirty="0">
              <a:solidFill>
                <a:schemeClr val="bg1"/>
              </a:solidFill>
            </a:endParaRPr>
          </a:p>
        </p:txBody>
      </p:sp>
      <p:sp>
        <p:nvSpPr>
          <p:cNvPr id="5" name="Минус 4"/>
          <p:cNvSpPr/>
          <p:nvPr/>
        </p:nvSpPr>
        <p:spPr>
          <a:xfrm>
            <a:off x="2943225" y="2409822"/>
            <a:ext cx="495300" cy="295275"/>
          </a:xfrm>
          <a:prstGeom prst="mathMinus">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0" name="Минус 9"/>
          <p:cNvSpPr/>
          <p:nvPr/>
        </p:nvSpPr>
        <p:spPr>
          <a:xfrm>
            <a:off x="2524125" y="3590923"/>
            <a:ext cx="495300" cy="295275"/>
          </a:xfrm>
          <a:prstGeom prst="mathMinus">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1" name="Минус 10"/>
          <p:cNvSpPr/>
          <p:nvPr/>
        </p:nvSpPr>
        <p:spPr>
          <a:xfrm>
            <a:off x="3019425" y="4200522"/>
            <a:ext cx="495300" cy="295275"/>
          </a:xfrm>
          <a:prstGeom prst="mathMinus">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572250" y="5691188"/>
            <a:ext cx="609600" cy="609600"/>
          </a:xfrm>
          <a:prstGeom prst="rect">
            <a:avLst/>
          </a:prstGeom>
          <a:ln>
            <a:solidFill>
              <a:schemeClr val="accent1"/>
            </a:solidFill>
          </a:ln>
        </p:spPr>
      </p:pic>
    </p:spTree>
    <p:extLst>
      <p:ext uri="{BB962C8B-B14F-4D97-AF65-F5344CB8AC3E}">
        <p14:creationId xmlns:p14="http://schemas.microsoft.com/office/powerpoint/2010/main" val="19898347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373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1267" name="Title 1"/>
          <p:cNvSpPr txBox="1">
            <a:spLocks/>
          </p:cNvSpPr>
          <p:nvPr/>
        </p:nvSpPr>
        <p:spPr bwMode="auto">
          <a:xfrm>
            <a:off x="1469368" y="219074"/>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000" dirty="0">
                <a:solidFill>
                  <a:schemeClr val="bg1"/>
                </a:solidFill>
                <a:latin typeface="Myriad Pro" charset="0"/>
              </a:rPr>
              <a:t>СРОКИ </a:t>
            </a:r>
            <a:r>
              <a:rPr lang="ru-RU" altLang="ru-RU" sz="2000" dirty="0" smtClean="0">
                <a:solidFill>
                  <a:schemeClr val="bg1"/>
                </a:solidFill>
                <a:latin typeface="Myriad Pro" charset="0"/>
              </a:rPr>
              <a:t>ПРОВЕДЕНИЯ – </a:t>
            </a:r>
          </a:p>
          <a:p>
            <a:pPr algn="ctr" eaLnBrk="1" hangingPunct="1">
              <a:spcBef>
                <a:spcPct val="0"/>
              </a:spcBef>
              <a:buFontTx/>
              <a:buNone/>
            </a:pPr>
            <a:r>
              <a:rPr lang="ru-RU" altLang="ru-RU" sz="2000" dirty="0" smtClean="0">
                <a:solidFill>
                  <a:schemeClr val="bg1"/>
                </a:solidFill>
                <a:latin typeface="Myriad Pro" charset="0"/>
              </a:rPr>
              <a:t>ЗАПРОС ПРЕДЛОЖЕНИЙ В ЭЛЕКТРОННОЙ ФОРМЕ</a:t>
            </a:r>
            <a:endParaRPr lang="en-US" altLang="ru-RU" sz="2000" dirty="0">
              <a:solidFill>
                <a:schemeClr val="bg1"/>
              </a:solidFill>
              <a:latin typeface="Myriad Pro"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749199244"/>
              </p:ext>
            </p:extLst>
          </p:nvPr>
        </p:nvGraphicFramePr>
        <p:xfrm>
          <a:off x="28577" y="1387012"/>
          <a:ext cx="8933793" cy="4655618"/>
        </p:xfrm>
        <a:graphic>
          <a:graphicData uri="http://schemas.openxmlformats.org/drawingml/2006/table">
            <a:tbl>
              <a:tblPr/>
              <a:tblGrid>
                <a:gridCol w="2638097"/>
                <a:gridCol w="3342289"/>
                <a:gridCol w="2953407"/>
              </a:tblGrid>
              <a:tr h="662738">
                <a:tc>
                  <a:txBody>
                    <a:bodyPr/>
                    <a:lstStyle/>
                    <a:p>
                      <a:pPr algn="ctr"/>
                      <a:r>
                        <a:rPr lang="ru-RU" dirty="0" smtClean="0"/>
                        <a:t>Подача заявок</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Определение исполнителя</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Заключение контракта </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1114097">
                <a:tc>
                  <a:txBody>
                    <a:bodyPr/>
                    <a:lstStyle/>
                    <a:p>
                      <a:r>
                        <a:rPr lang="ru-RU" sz="1600" kern="1200" dirty="0" smtClean="0">
                          <a:solidFill>
                            <a:schemeClr val="tx1"/>
                          </a:solidFill>
                          <a:effectLst/>
                          <a:latin typeface="+mn-lt"/>
                          <a:ea typeface="+mn-ea"/>
                          <a:cs typeface="+mn-cs"/>
                        </a:rPr>
                        <a:t>не позднее чем за 5 РАБОЧИХ дней до даты проведения такого запроса (СТ. 83.1 Ч. 3)</a:t>
                      </a:r>
                      <a:endParaRPr lang="ru-RU" sz="16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sz="1600" dirty="0" smtClean="0"/>
                        <a:t>Дата</a:t>
                      </a:r>
                      <a:r>
                        <a:rPr lang="ru-RU" sz="1600" baseline="0" dirty="0" smtClean="0"/>
                        <a:t> окончания рассмотрения и оценки заявок на участие в запросе предложений определяется заказчиком (в законе </a:t>
                      </a:r>
                      <a:r>
                        <a:rPr lang="ru-RU" sz="1600" b="1" baseline="0" dirty="0" smtClean="0">
                          <a:solidFill>
                            <a:srgbClr val="FF0000"/>
                          </a:solidFill>
                        </a:rPr>
                        <a:t>нет</a:t>
                      </a:r>
                      <a:r>
                        <a:rPr lang="ru-RU" sz="1600" baseline="0" dirty="0" smtClean="0"/>
                        <a:t>). (ст. 83.1 ч. 4 п. 5). Этим днем оформляется протокол, выписка и размещается выписка. (ч. 20) Следующий рабочий день – подача окончательных предложений (ч. 21)</a:t>
                      </a:r>
                    </a:p>
                    <a:p>
                      <a:r>
                        <a:rPr lang="ru-RU" sz="1600" baseline="0" dirty="0" smtClean="0"/>
                        <a:t>Рассмотрение окончательных предложений – следующий рабочий день после даты подачи окончательных предложений (ч. 23) Протоколы размещаются в день подписания итогового протокола</a:t>
                      </a:r>
                    </a:p>
                    <a:p>
                      <a:endParaRPr lang="ru-RU" sz="16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sz="1800" kern="1200" dirty="0" smtClean="0">
                          <a:solidFill>
                            <a:schemeClr val="tx1"/>
                          </a:solidFill>
                          <a:effectLst/>
                          <a:latin typeface="+mn-lt"/>
                          <a:ea typeface="+mn-ea"/>
                          <a:cs typeface="+mn-cs"/>
                        </a:rPr>
                        <a:t>В порядке</a:t>
                      </a:r>
                      <a:r>
                        <a:rPr lang="ru-RU" sz="1800" kern="1200" baseline="0" dirty="0" smtClean="0">
                          <a:solidFill>
                            <a:schemeClr val="tx1"/>
                          </a:solidFill>
                          <a:effectLst/>
                          <a:latin typeface="+mn-lt"/>
                          <a:ea typeface="+mn-ea"/>
                          <a:cs typeface="+mn-cs"/>
                        </a:rPr>
                        <a:t> ст.83.2 по схеме 5+5+3 </a:t>
                      </a:r>
                      <a:r>
                        <a:rPr lang="ru-RU" sz="1800" kern="1200" baseline="0" dirty="0" err="1" smtClean="0">
                          <a:solidFill>
                            <a:schemeClr val="tx1"/>
                          </a:solidFill>
                          <a:effectLst/>
                          <a:latin typeface="+mn-lt"/>
                          <a:ea typeface="+mn-ea"/>
                          <a:cs typeface="+mn-cs"/>
                        </a:rPr>
                        <a:t>р.д</a:t>
                      </a:r>
                      <a:r>
                        <a:rPr lang="ru-RU" sz="1800" kern="1200" baseline="0" dirty="0" smtClean="0">
                          <a:solidFill>
                            <a:schemeClr val="tx1"/>
                          </a:solidFill>
                          <a:effectLst/>
                          <a:latin typeface="+mn-lt"/>
                          <a:ea typeface="+mn-ea"/>
                          <a:cs typeface="+mn-cs"/>
                        </a:rPr>
                        <a:t>.</a:t>
                      </a:r>
                    </a:p>
                    <a:p>
                      <a:r>
                        <a:rPr lang="ru-RU" sz="1800" kern="1200" baseline="0" dirty="0" smtClean="0">
                          <a:solidFill>
                            <a:schemeClr val="tx1"/>
                          </a:solidFill>
                          <a:effectLst/>
                          <a:latin typeface="+mn-lt"/>
                          <a:ea typeface="+mn-ea"/>
                          <a:cs typeface="+mn-cs"/>
                        </a:rPr>
                        <a:t>(ст. 83.1 ч. 25)</a:t>
                      </a:r>
                      <a:endParaRPr lang="ru-RU" sz="1800" kern="1200" dirty="0">
                        <a:solidFill>
                          <a:schemeClr val="tx1"/>
                        </a:solidFill>
                        <a:effectLst/>
                        <a:latin typeface="+mn-lt"/>
                        <a:ea typeface="+mn-ea"/>
                        <a:cs typeface="+mn-cs"/>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905897" y="4325983"/>
            <a:ext cx="609600" cy="609600"/>
          </a:xfrm>
          <a:prstGeom prst="rect">
            <a:avLst/>
          </a:prstGeom>
        </p:spPr>
      </p:pic>
    </p:spTree>
    <p:extLst>
      <p:ext uri="{BB962C8B-B14F-4D97-AF65-F5344CB8AC3E}">
        <p14:creationId xmlns:p14="http://schemas.microsoft.com/office/powerpoint/2010/main" val="28452855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832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1267" name="Title 1"/>
          <p:cNvSpPr txBox="1">
            <a:spLocks/>
          </p:cNvSpPr>
          <p:nvPr/>
        </p:nvSpPr>
        <p:spPr bwMode="auto">
          <a:xfrm>
            <a:off x="1469368" y="219074"/>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a:solidFill>
                  <a:schemeClr val="bg1"/>
                </a:solidFill>
                <a:latin typeface="Myriad Pro" charset="0"/>
              </a:rPr>
              <a:t>СРОКИ </a:t>
            </a:r>
            <a:r>
              <a:rPr lang="ru-RU" altLang="ru-RU" sz="2400" dirty="0" smtClean="0">
                <a:solidFill>
                  <a:schemeClr val="bg1"/>
                </a:solidFill>
                <a:latin typeface="Myriad Pro" charset="0"/>
              </a:rPr>
              <a:t>ПРОВЕДЕНИЯ – </a:t>
            </a:r>
          </a:p>
          <a:p>
            <a:pPr algn="ctr" eaLnBrk="1" hangingPunct="1">
              <a:spcBef>
                <a:spcPct val="0"/>
              </a:spcBef>
              <a:buFontTx/>
              <a:buNone/>
            </a:pPr>
            <a:r>
              <a:rPr lang="ru-RU" altLang="ru-RU" sz="2400" dirty="0" smtClean="0">
                <a:solidFill>
                  <a:schemeClr val="bg1"/>
                </a:solidFill>
                <a:latin typeface="Myriad Pro" charset="0"/>
              </a:rPr>
              <a:t>ЭЛЕКТРОННЫЙ АУКЦИОН</a:t>
            </a:r>
            <a:endParaRPr lang="en-US" altLang="ru-RU" sz="2400" dirty="0">
              <a:solidFill>
                <a:schemeClr val="bg1"/>
              </a:solidFill>
              <a:latin typeface="Myriad Pro"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561094159"/>
              </p:ext>
            </p:extLst>
          </p:nvPr>
        </p:nvGraphicFramePr>
        <p:xfrm>
          <a:off x="133350" y="2323703"/>
          <a:ext cx="8933793" cy="3703320"/>
        </p:xfrm>
        <a:graphic>
          <a:graphicData uri="http://schemas.openxmlformats.org/drawingml/2006/table">
            <a:tbl>
              <a:tblPr/>
              <a:tblGrid>
                <a:gridCol w="1140973"/>
                <a:gridCol w="5389124"/>
                <a:gridCol w="2403696"/>
              </a:tblGrid>
              <a:tr h="596988">
                <a:tc>
                  <a:txBody>
                    <a:bodyPr/>
                    <a:lstStyle/>
                    <a:p>
                      <a:pPr algn="ctr"/>
                      <a:r>
                        <a:rPr lang="ru-RU" dirty="0" smtClean="0"/>
                        <a:t>Подача заявок</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Определение исполнителя</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Заключение контракта </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111409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600" kern="1200" dirty="0" smtClean="0">
                          <a:solidFill>
                            <a:schemeClr val="tx1"/>
                          </a:solidFill>
                          <a:effectLst/>
                          <a:latin typeface="+mn-lt"/>
                          <a:ea typeface="+mn-ea"/>
                          <a:cs typeface="+mn-cs"/>
                        </a:rPr>
                        <a:t>«короткий» не менее чем за 7</a:t>
                      </a:r>
                      <a:r>
                        <a:rPr lang="ru-RU" sz="1600" kern="1200" baseline="0" dirty="0" smtClean="0">
                          <a:solidFill>
                            <a:schemeClr val="tx1"/>
                          </a:solidFill>
                          <a:effectLst/>
                          <a:latin typeface="+mn-lt"/>
                          <a:ea typeface="+mn-ea"/>
                          <a:cs typeface="+mn-cs"/>
                        </a:rPr>
                        <a:t> </a:t>
                      </a:r>
                      <a:r>
                        <a:rPr lang="ru-RU" sz="1600" kern="1200" dirty="0" smtClean="0">
                          <a:solidFill>
                            <a:schemeClr val="tx1"/>
                          </a:solidFill>
                          <a:effectLst/>
                          <a:latin typeface="+mn-lt"/>
                          <a:ea typeface="+mn-ea"/>
                          <a:cs typeface="+mn-cs"/>
                        </a:rPr>
                        <a:t>дней, «длинный» -  не менее чем за 15 дней </a:t>
                      </a:r>
                    </a:p>
                    <a:p>
                      <a:pPr marL="0" marR="0" indent="0" algn="l" defTabSz="457200" rtl="0" eaLnBrk="1" fontAlgn="auto" latinLnBrk="0" hangingPunct="1">
                        <a:lnSpc>
                          <a:spcPct val="100000"/>
                        </a:lnSpc>
                        <a:spcBef>
                          <a:spcPts val="0"/>
                        </a:spcBef>
                        <a:spcAft>
                          <a:spcPts val="0"/>
                        </a:spcAft>
                        <a:buClrTx/>
                        <a:buSzTx/>
                        <a:buFontTx/>
                        <a:buNone/>
                        <a:tabLst/>
                        <a:defRPr/>
                      </a:pPr>
                      <a:r>
                        <a:rPr lang="ru-RU" sz="1600" kern="1200" dirty="0" smtClean="0">
                          <a:solidFill>
                            <a:schemeClr val="tx1"/>
                          </a:solidFill>
                          <a:effectLst/>
                          <a:latin typeface="+mn-lt"/>
                          <a:ea typeface="+mn-ea"/>
                          <a:cs typeface="+mn-cs"/>
                        </a:rPr>
                        <a:t>до даты ОСПЗ</a:t>
                      </a:r>
                    </a:p>
                    <a:p>
                      <a:endParaRPr lang="ru-RU" sz="16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sz="1500" kern="1200" dirty="0" smtClean="0">
                          <a:solidFill>
                            <a:schemeClr val="tx1"/>
                          </a:solidFill>
                          <a:effectLst/>
                          <a:latin typeface="+mn-lt"/>
                          <a:ea typeface="+mn-ea"/>
                          <a:cs typeface="+mn-cs"/>
                        </a:rPr>
                        <a:t>Рассмотрение 1</a:t>
                      </a:r>
                      <a:r>
                        <a:rPr lang="ru-RU" sz="1500" kern="1200" baseline="0" dirty="0" smtClean="0">
                          <a:solidFill>
                            <a:schemeClr val="tx1"/>
                          </a:solidFill>
                          <a:effectLst/>
                          <a:latin typeface="+mn-lt"/>
                          <a:ea typeface="+mn-ea"/>
                          <a:cs typeface="+mn-cs"/>
                        </a:rPr>
                        <a:t> </a:t>
                      </a:r>
                      <a:r>
                        <a:rPr lang="ru-RU" sz="1500" kern="1200" dirty="0" smtClean="0">
                          <a:solidFill>
                            <a:schemeClr val="tx1"/>
                          </a:solidFill>
                          <a:effectLst/>
                          <a:latin typeface="+mn-lt"/>
                          <a:ea typeface="+mn-ea"/>
                          <a:cs typeface="+mn-cs"/>
                        </a:rPr>
                        <a:t>частей - не может превышать </a:t>
                      </a:r>
                      <a:r>
                        <a:rPr lang="ru-RU" sz="1500" b="1" kern="1200" dirty="0" smtClean="0">
                          <a:solidFill>
                            <a:schemeClr val="tx1"/>
                          </a:solidFill>
                          <a:effectLst/>
                          <a:latin typeface="+mn-lt"/>
                          <a:ea typeface="+mn-ea"/>
                          <a:cs typeface="+mn-cs"/>
                        </a:rPr>
                        <a:t>7</a:t>
                      </a:r>
                      <a:r>
                        <a:rPr lang="ru-RU" sz="1500" kern="1200" dirty="0" smtClean="0">
                          <a:solidFill>
                            <a:schemeClr val="tx1"/>
                          </a:solidFill>
                          <a:effectLst/>
                          <a:latin typeface="+mn-lt"/>
                          <a:ea typeface="+mn-ea"/>
                          <a:cs typeface="+mn-cs"/>
                        </a:rPr>
                        <a:t> </a:t>
                      </a:r>
                      <a:r>
                        <a:rPr lang="ru-RU" sz="1500" kern="1200" dirty="0" smtClean="0">
                          <a:solidFill>
                            <a:schemeClr val="tx1"/>
                          </a:solidFill>
                          <a:effectLst/>
                          <a:latin typeface="+mn-lt"/>
                          <a:ea typeface="+mn-ea"/>
                          <a:cs typeface="+mn-cs"/>
                        </a:rPr>
                        <a:t>дней </a:t>
                      </a:r>
                      <a:r>
                        <a:rPr lang="ru-RU" sz="1500" kern="1200" dirty="0" smtClean="0">
                          <a:solidFill>
                            <a:srgbClr val="FF0000"/>
                          </a:solidFill>
                          <a:effectLst/>
                          <a:latin typeface="+mn-lt"/>
                          <a:ea typeface="+mn-ea"/>
                          <a:cs typeface="+mn-cs"/>
                        </a:rPr>
                        <a:t>(с 1 июля – 3 </a:t>
                      </a:r>
                      <a:r>
                        <a:rPr lang="ru-RU" sz="1500" kern="1200" dirty="0" err="1" smtClean="0">
                          <a:solidFill>
                            <a:srgbClr val="FF0000"/>
                          </a:solidFill>
                          <a:effectLst/>
                          <a:latin typeface="+mn-lt"/>
                          <a:ea typeface="+mn-ea"/>
                          <a:cs typeface="+mn-cs"/>
                        </a:rPr>
                        <a:t>рд</a:t>
                      </a:r>
                      <a:r>
                        <a:rPr lang="ru-RU" sz="1500" kern="1200" dirty="0" smtClean="0">
                          <a:solidFill>
                            <a:srgbClr val="FF0000"/>
                          </a:solidFill>
                          <a:effectLst/>
                          <a:latin typeface="+mn-lt"/>
                          <a:ea typeface="+mn-ea"/>
                          <a:cs typeface="+mn-cs"/>
                        </a:rPr>
                        <a:t>)</a:t>
                      </a:r>
                      <a:r>
                        <a:rPr lang="ru-RU" sz="1500" kern="1200" dirty="0" smtClean="0">
                          <a:solidFill>
                            <a:schemeClr val="tx1"/>
                          </a:solidFill>
                          <a:effectLst/>
                          <a:latin typeface="+mn-lt"/>
                          <a:ea typeface="+mn-ea"/>
                          <a:cs typeface="+mn-cs"/>
                        </a:rPr>
                        <a:t> </a:t>
                      </a:r>
                      <a:r>
                        <a:rPr lang="ru-RU" sz="1500" kern="1200" dirty="0" smtClean="0">
                          <a:solidFill>
                            <a:schemeClr val="tx1"/>
                          </a:solidFill>
                          <a:effectLst/>
                          <a:latin typeface="+mn-lt"/>
                          <a:ea typeface="+mn-ea"/>
                          <a:cs typeface="+mn-cs"/>
                        </a:rPr>
                        <a:t>с даты ОСПЗ</a:t>
                      </a:r>
                      <a:r>
                        <a:rPr lang="en-US" sz="1500" kern="1200" dirty="0" smtClean="0">
                          <a:solidFill>
                            <a:schemeClr val="tx1"/>
                          </a:solidFill>
                          <a:effectLst/>
                          <a:latin typeface="+mn-lt"/>
                          <a:ea typeface="+mn-ea"/>
                          <a:cs typeface="+mn-cs"/>
                        </a:rPr>
                        <a:t> </a:t>
                      </a:r>
                      <a:r>
                        <a:rPr lang="ru-RU" sz="1500" kern="1200" dirty="0" smtClean="0">
                          <a:solidFill>
                            <a:schemeClr val="tx1"/>
                          </a:solidFill>
                          <a:effectLst/>
                          <a:latin typeface="+mn-lt"/>
                          <a:ea typeface="+mn-ea"/>
                          <a:cs typeface="+mn-cs"/>
                        </a:rPr>
                        <a:t>(НМЦК</a:t>
                      </a:r>
                      <a:r>
                        <a:rPr lang="en-US" sz="1500" kern="1200" dirty="0" smtClean="0">
                          <a:solidFill>
                            <a:schemeClr val="tx1"/>
                          </a:solidFill>
                          <a:effectLst/>
                          <a:latin typeface="+mn-lt"/>
                          <a:ea typeface="+mn-ea"/>
                          <a:cs typeface="+mn-cs"/>
                        </a:rPr>
                        <a:t>&lt;</a:t>
                      </a:r>
                      <a:r>
                        <a:rPr lang="ru-RU" sz="1500" kern="1200" dirty="0" smtClean="0">
                          <a:solidFill>
                            <a:schemeClr val="tx1"/>
                          </a:solidFill>
                          <a:effectLst/>
                          <a:latin typeface="+mn-lt"/>
                          <a:ea typeface="+mn-ea"/>
                          <a:cs typeface="+mn-cs"/>
                        </a:rPr>
                        <a:t>3млн</a:t>
                      </a:r>
                      <a:r>
                        <a:rPr lang="ru-RU" sz="1500" kern="1200" baseline="0" dirty="0" smtClean="0">
                          <a:solidFill>
                            <a:schemeClr val="tx1"/>
                          </a:solidFill>
                          <a:effectLst/>
                          <a:latin typeface="+mn-lt"/>
                          <a:ea typeface="+mn-ea"/>
                          <a:cs typeface="+mn-cs"/>
                        </a:rPr>
                        <a:t> – 1 </a:t>
                      </a:r>
                      <a:r>
                        <a:rPr lang="ru-RU" sz="1500" kern="1200" baseline="0" dirty="0" err="1" smtClean="0">
                          <a:solidFill>
                            <a:schemeClr val="tx1"/>
                          </a:solidFill>
                          <a:effectLst/>
                          <a:latin typeface="+mn-lt"/>
                          <a:ea typeface="+mn-ea"/>
                          <a:cs typeface="+mn-cs"/>
                        </a:rPr>
                        <a:t>рд</a:t>
                      </a:r>
                      <a:r>
                        <a:rPr lang="ru-RU" sz="1500" kern="1200" baseline="0" dirty="0" smtClean="0">
                          <a:solidFill>
                            <a:schemeClr val="tx1"/>
                          </a:solidFill>
                          <a:effectLst/>
                          <a:latin typeface="+mn-lt"/>
                          <a:ea typeface="+mn-ea"/>
                          <a:cs typeface="+mn-cs"/>
                        </a:rPr>
                        <a:t>) </a:t>
                      </a:r>
                      <a:r>
                        <a:rPr lang="ru-RU" sz="1500" kern="1200" baseline="0" dirty="0" smtClean="0">
                          <a:solidFill>
                            <a:srgbClr val="FF0000"/>
                          </a:solidFill>
                          <a:effectLst/>
                          <a:latin typeface="+mn-lt"/>
                          <a:ea typeface="+mn-ea"/>
                          <a:cs typeface="+mn-cs"/>
                        </a:rPr>
                        <a:t>(с 1 июля – до 300 млн ли 2 млрд)</a:t>
                      </a:r>
                      <a:r>
                        <a:rPr lang="ru-RU" sz="1500" kern="1200" baseline="0" dirty="0" smtClean="0">
                          <a:solidFill>
                            <a:schemeClr val="tx1"/>
                          </a:solidFill>
                          <a:effectLst/>
                          <a:latin typeface="+mn-lt"/>
                          <a:ea typeface="+mn-ea"/>
                          <a:cs typeface="+mn-cs"/>
                        </a:rPr>
                        <a:t> </a:t>
                      </a:r>
                    </a:p>
                    <a:p>
                      <a:r>
                        <a:rPr lang="ru-RU" sz="1500" kern="1200" dirty="0" smtClean="0">
                          <a:solidFill>
                            <a:schemeClr val="tx1"/>
                          </a:solidFill>
                          <a:effectLst/>
                          <a:latin typeface="+mn-lt"/>
                          <a:ea typeface="+mn-ea"/>
                          <a:cs typeface="+mn-cs"/>
                        </a:rPr>
                        <a:t>Днем </a:t>
                      </a:r>
                      <a:r>
                        <a:rPr lang="ru-RU" sz="1500" kern="1200" dirty="0" smtClean="0">
                          <a:solidFill>
                            <a:schemeClr val="tx1"/>
                          </a:solidFill>
                          <a:effectLst/>
                          <a:latin typeface="+mn-lt"/>
                          <a:ea typeface="+mn-ea"/>
                          <a:cs typeface="+mn-cs"/>
                        </a:rPr>
                        <a:t>проведения ЭА является </a:t>
                      </a:r>
                      <a:r>
                        <a:rPr lang="ru-RU" sz="1500" b="1" kern="1200" dirty="0" smtClean="0">
                          <a:solidFill>
                            <a:schemeClr val="tx1"/>
                          </a:solidFill>
                          <a:effectLst/>
                          <a:latin typeface="+mn-lt"/>
                          <a:ea typeface="+mn-ea"/>
                          <a:cs typeface="+mn-cs"/>
                        </a:rPr>
                        <a:t>рабочий день, следующий после истечения 2 дней </a:t>
                      </a:r>
                      <a:r>
                        <a:rPr lang="ru-RU" sz="1500" kern="1200" dirty="0" smtClean="0">
                          <a:solidFill>
                            <a:schemeClr val="tx1"/>
                          </a:solidFill>
                          <a:effectLst/>
                          <a:latin typeface="+mn-lt"/>
                          <a:ea typeface="+mn-ea"/>
                          <a:cs typeface="+mn-cs"/>
                        </a:rPr>
                        <a:t>с даты окончания срока рассмотрения первых частей</a:t>
                      </a:r>
                      <a:r>
                        <a:rPr lang="ru-RU" sz="1500" kern="1200" dirty="0" smtClean="0">
                          <a:solidFill>
                            <a:schemeClr val="tx1"/>
                          </a:solidFill>
                          <a:effectLst/>
                          <a:latin typeface="+mn-lt"/>
                          <a:ea typeface="+mn-ea"/>
                          <a:cs typeface="+mn-cs"/>
                        </a:rPr>
                        <a:t>.</a:t>
                      </a:r>
                    </a:p>
                    <a:p>
                      <a:r>
                        <a:rPr lang="ru-RU" sz="1500" kern="1200" dirty="0" smtClean="0">
                          <a:solidFill>
                            <a:srgbClr val="FF0000"/>
                          </a:solidFill>
                          <a:effectLst/>
                          <a:latin typeface="+mn-lt"/>
                          <a:ea typeface="+mn-ea"/>
                          <a:cs typeface="+mn-cs"/>
                        </a:rPr>
                        <a:t>(с 1 июля – след. </a:t>
                      </a:r>
                      <a:r>
                        <a:rPr lang="ru-RU" sz="1500" kern="1200" dirty="0" err="1" smtClean="0">
                          <a:solidFill>
                            <a:srgbClr val="FF0000"/>
                          </a:solidFill>
                          <a:effectLst/>
                          <a:latin typeface="+mn-lt"/>
                          <a:ea typeface="+mn-ea"/>
                          <a:cs typeface="+mn-cs"/>
                        </a:rPr>
                        <a:t>рд</a:t>
                      </a:r>
                      <a:r>
                        <a:rPr lang="ru-RU" sz="1500" kern="1200" dirty="0" smtClean="0">
                          <a:solidFill>
                            <a:srgbClr val="FF0000"/>
                          </a:solidFill>
                          <a:effectLst/>
                          <a:latin typeface="+mn-lt"/>
                          <a:ea typeface="+mn-ea"/>
                          <a:cs typeface="+mn-cs"/>
                        </a:rPr>
                        <a:t>, а если включена</a:t>
                      </a:r>
                      <a:r>
                        <a:rPr lang="ru-RU" sz="1500" kern="1200" baseline="0" dirty="0" smtClean="0">
                          <a:solidFill>
                            <a:srgbClr val="FF0000"/>
                          </a:solidFill>
                          <a:effectLst/>
                          <a:latin typeface="+mn-lt"/>
                          <a:ea typeface="+mn-ea"/>
                          <a:cs typeface="+mn-cs"/>
                        </a:rPr>
                        <a:t> проектная документация-  через 4 часа после ОПЗ)</a:t>
                      </a:r>
                      <a:endParaRPr lang="ru-RU" sz="1500" kern="1200" dirty="0" smtClean="0">
                        <a:solidFill>
                          <a:srgbClr val="FF0000"/>
                        </a:solidFill>
                        <a:effectLst/>
                        <a:latin typeface="+mn-lt"/>
                        <a:ea typeface="+mn-ea"/>
                        <a:cs typeface="+mn-cs"/>
                      </a:endParaRPr>
                    </a:p>
                    <a:p>
                      <a:r>
                        <a:rPr lang="ru-RU" sz="1500" kern="1200" dirty="0" smtClean="0">
                          <a:solidFill>
                            <a:schemeClr val="tx1"/>
                          </a:solidFill>
                          <a:effectLst/>
                          <a:latin typeface="+mn-lt"/>
                          <a:ea typeface="+mn-ea"/>
                          <a:cs typeface="+mn-cs"/>
                        </a:rPr>
                        <a:t>Рассмотрение 2 частей - не может превышать </a:t>
                      </a:r>
                      <a:r>
                        <a:rPr lang="ru-RU" sz="1500" b="1" kern="1200" dirty="0" smtClean="0">
                          <a:solidFill>
                            <a:schemeClr val="tx1"/>
                          </a:solidFill>
                          <a:effectLst/>
                          <a:latin typeface="+mn-lt"/>
                          <a:ea typeface="+mn-ea"/>
                          <a:cs typeface="+mn-cs"/>
                        </a:rPr>
                        <a:t>3</a:t>
                      </a:r>
                      <a:r>
                        <a:rPr lang="ru-RU" sz="1500" kern="1200" dirty="0" smtClean="0">
                          <a:solidFill>
                            <a:schemeClr val="tx1"/>
                          </a:solidFill>
                          <a:effectLst/>
                          <a:latin typeface="+mn-lt"/>
                          <a:ea typeface="+mn-ea"/>
                          <a:cs typeface="+mn-cs"/>
                        </a:rPr>
                        <a:t> </a:t>
                      </a:r>
                      <a:r>
                        <a:rPr lang="ru-RU" sz="1500" kern="1200" dirty="0" err="1" smtClean="0">
                          <a:solidFill>
                            <a:schemeClr val="tx1"/>
                          </a:solidFill>
                          <a:effectLst/>
                          <a:latin typeface="+mn-lt"/>
                          <a:ea typeface="+mn-ea"/>
                          <a:cs typeface="+mn-cs"/>
                        </a:rPr>
                        <a:t>р.д</a:t>
                      </a:r>
                      <a:r>
                        <a:rPr lang="ru-RU" sz="1500" kern="1200" dirty="0" smtClean="0">
                          <a:solidFill>
                            <a:schemeClr val="tx1"/>
                          </a:solidFill>
                          <a:effectLst/>
                          <a:latin typeface="+mn-lt"/>
                          <a:ea typeface="+mn-ea"/>
                          <a:cs typeface="+mn-cs"/>
                        </a:rPr>
                        <a:t>. с даты размещения протокола проведения электронного аукциона.</a:t>
                      </a:r>
                    </a:p>
                    <a:p>
                      <a:r>
                        <a:rPr lang="ru-RU" sz="1500" kern="1200" dirty="0" smtClean="0">
                          <a:solidFill>
                            <a:schemeClr val="tx1"/>
                          </a:solidFill>
                          <a:effectLst/>
                          <a:latin typeface="+mn-lt"/>
                          <a:ea typeface="+mn-ea"/>
                          <a:cs typeface="+mn-cs"/>
                        </a:rPr>
                        <a:t>Протокол подведения итогов  </a:t>
                      </a:r>
                      <a:r>
                        <a:rPr lang="ru-RU" sz="1500" b="1" kern="1200" dirty="0" smtClean="0">
                          <a:solidFill>
                            <a:schemeClr val="tx1"/>
                          </a:solidFill>
                          <a:effectLst/>
                          <a:latin typeface="+mn-lt"/>
                          <a:ea typeface="+mn-ea"/>
                          <a:cs typeface="+mn-cs"/>
                        </a:rPr>
                        <a:t>не позднее рабочего дня,</a:t>
                      </a:r>
                      <a:r>
                        <a:rPr lang="ru-RU" sz="1500" kern="1200" dirty="0" smtClean="0">
                          <a:solidFill>
                            <a:schemeClr val="tx1"/>
                          </a:solidFill>
                          <a:effectLst/>
                          <a:latin typeface="+mn-lt"/>
                          <a:ea typeface="+mn-ea"/>
                          <a:cs typeface="+mn-cs"/>
                        </a:rPr>
                        <a:t> следующего за датой подписания, размещается заказчиком на ЭП и в ЕИС</a:t>
                      </a:r>
                      <a:endParaRPr lang="ru-RU" sz="15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sz="1600" kern="1200" dirty="0" smtClean="0">
                          <a:solidFill>
                            <a:schemeClr val="tx1"/>
                          </a:solidFill>
                          <a:effectLst/>
                          <a:latin typeface="+mn-lt"/>
                          <a:ea typeface="+mn-ea"/>
                          <a:cs typeface="+mn-cs"/>
                        </a:rPr>
                        <a:t>В порядке</a:t>
                      </a:r>
                      <a:r>
                        <a:rPr lang="ru-RU" sz="1600" kern="1200" baseline="0" dirty="0" smtClean="0">
                          <a:solidFill>
                            <a:schemeClr val="tx1"/>
                          </a:solidFill>
                          <a:effectLst/>
                          <a:latin typeface="+mn-lt"/>
                          <a:ea typeface="+mn-ea"/>
                          <a:cs typeface="+mn-cs"/>
                        </a:rPr>
                        <a:t> ст.83.2 по схеме 5+5+3 </a:t>
                      </a:r>
                      <a:r>
                        <a:rPr lang="ru-RU" sz="1600" kern="1200" baseline="0" dirty="0" err="1" smtClean="0">
                          <a:solidFill>
                            <a:schemeClr val="tx1"/>
                          </a:solidFill>
                          <a:effectLst/>
                          <a:latin typeface="+mn-lt"/>
                          <a:ea typeface="+mn-ea"/>
                          <a:cs typeface="+mn-cs"/>
                        </a:rPr>
                        <a:t>р.д</a:t>
                      </a:r>
                      <a:r>
                        <a:rPr lang="ru-RU" sz="1600" kern="1200" baseline="0" dirty="0" smtClean="0">
                          <a:solidFill>
                            <a:schemeClr val="tx1"/>
                          </a:solidFill>
                          <a:effectLst/>
                          <a:latin typeface="+mn-lt"/>
                          <a:ea typeface="+mn-ea"/>
                          <a:cs typeface="+mn-cs"/>
                        </a:rPr>
                        <a:t>.</a:t>
                      </a:r>
                    </a:p>
                    <a:p>
                      <a:r>
                        <a:rPr lang="ru-RU" sz="1600" kern="1200" baseline="0" dirty="0" smtClean="0">
                          <a:solidFill>
                            <a:schemeClr val="tx1"/>
                          </a:solidFill>
                          <a:effectLst/>
                          <a:latin typeface="+mn-lt"/>
                          <a:ea typeface="+mn-ea"/>
                          <a:cs typeface="+mn-cs"/>
                        </a:rPr>
                        <a:t>(ст. 82.5)</a:t>
                      </a:r>
                      <a:endParaRPr lang="ru-RU" sz="1600" kern="1200" dirty="0">
                        <a:solidFill>
                          <a:schemeClr val="tx1"/>
                        </a:solidFill>
                        <a:effectLst/>
                        <a:latin typeface="+mn-lt"/>
                        <a:ea typeface="+mn-ea"/>
                        <a:cs typeface="+mn-cs"/>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TextBox 1"/>
          <p:cNvSpPr txBox="1"/>
          <p:nvPr/>
        </p:nvSpPr>
        <p:spPr>
          <a:xfrm>
            <a:off x="255588" y="1352550"/>
            <a:ext cx="8221662" cy="923330"/>
          </a:xfrm>
          <a:prstGeom prst="rect">
            <a:avLst/>
          </a:prstGeom>
          <a:noFill/>
        </p:spPr>
        <p:txBody>
          <a:bodyPr wrap="square" rtlCol="0">
            <a:spAutoFit/>
          </a:bodyPr>
          <a:lstStyle/>
          <a:p>
            <a:r>
              <a:rPr lang="ru-RU" dirty="0" smtClean="0"/>
              <a:t>Электронный аукцион – сроки проведения зависят от НМЦК </a:t>
            </a:r>
          </a:p>
          <a:p>
            <a:r>
              <a:rPr lang="ru-RU" dirty="0" smtClean="0"/>
              <a:t>«короткий» – НМЦК </a:t>
            </a:r>
            <a:r>
              <a:rPr lang="ru-RU" dirty="0"/>
              <a:t>не превышает три миллиона рублей, </a:t>
            </a:r>
            <a:endParaRPr lang="ru-RU" dirty="0" smtClean="0"/>
          </a:p>
          <a:p>
            <a:r>
              <a:rPr lang="ru-RU" dirty="0" smtClean="0"/>
              <a:t>«длинный» – НМЦК превышает </a:t>
            </a:r>
            <a:r>
              <a:rPr lang="ru-RU" dirty="0"/>
              <a:t>три миллиона рублей</a:t>
            </a:r>
          </a:p>
        </p:txBody>
      </p:sp>
      <p:pic>
        <p:nvPicPr>
          <p:cNvPr id="3"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289074" y="1509415"/>
            <a:ext cx="609600" cy="609600"/>
          </a:xfrm>
          <a:prstGeom prst="rect">
            <a:avLst/>
          </a:prstGeom>
        </p:spPr>
      </p:pic>
    </p:spTree>
    <p:extLst>
      <p:ext uri="{BB962C8B-B14F-4D97-AF65-F5344CB8AC3E}">
        <p14:creationId xmlns:p14="http://schemas.microsoft.com/office/powerpoint/2010/main" val="21124818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774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1267" name="Title 1"/>
          <p:cNvSpPr txBox="1">
            <a:spLocks/>
          </p:cNvSpPr>
          <p:nvPr/>
        </p:nvSpPr>
        <p:spPr bwMode="auto">
          <a:xfrm>
            <a:off x="1469368" y="219074"/>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a:solidFill>
                  <a:schemeClr val="bg1"/>
                </a:solidFill>
                <a:latin typeface="Myriad Pro" charset="0"/>
              </a:rPr>
              <a:t>СРОКИ </a:t>
            </a:r>
            <a:r>
              <a:rPr lang="ru-RU" altLang="ru-RU" sz="2400" dirty="0" smtClean="0">
                <a:solidFill>
                  <a:schemeClr val="bg1"/>
                </a:solidFill>
                <a:latin typeface="Myriad Pro" charset="0"/>
              </a:rPr>
              <a:t>ПРОВЕДЕНИЯ – ОТКРЫТЫЙ КОНКУРС </a:t>
            </a:r>
          </a:p>
          <a:p>
            <a:pPr algn="ctr" eaLnBrk="1" hangingPunct="1">
              <a:spcBef>
                <a:spcPct val="0"/>
              </a:spcBef>
              <a:buFontTx/>
              <a:buNone/>
            </a:pPr>
            <a:r>
              <a:rPr lang="ru-RU" altLang="ru-RU" sz="2400" dirty="0" smtClean="0">
                <a:solidFill>
                  <a:schemeClr val="bg1"/>
                </a:solidFill>
                <a:latin typeface="Myriad Pro" charset="0"/>
              </a:rPr>
              <a:t>В ЭЛЕКТРОННОЙ ФОРМЕ</a:t>
            </a:r>
            <a:endParaRPr lang="en-US" altLang="ru-RU" sz="2400" dirty="0">
              <a:solidFill>
                <a:schemeClr val="bg1"/>
              </a:solidFill>
              <a:latin typeface="Myriad Pro"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721993675"/>
              </p:ext>
            </p:extLst>
          </p:nvPr>
        </p:nvGraphicFramePr>
        <p:xfrm>
          <a:off x="114300" y="1378982"/>
          <a:ext cx="8933793" cy="2438400"/>
        </p:xfrm>
        <a:graphic>
          <a:graphicData uri="http://schemas.openxmlformats.org/drawingml/2006/table">
            <a:tbl>
              <a:tblPr/>
              <a:tblGrid>
                <a:gridCol w="1485900"/>
                <a:gridCol w="6010275"/>
                <a:gridCol w="1437618"/>
              </a:tblGrid>
              <a:tr h="596988">
                <a:tc>
                  <a:txBody>
                    <a:bodyPr/>
                    <a:lstStyle/>
                    <a:p>
                      <a:pPr algn="ctr"/>
                      <a:r>
                        <a:rPr lang="ru-RU" dirty="0" smtClean="0"/>
                        <a:t>Подача заявок</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Определение исполнителя</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Заключение контракта </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1114097">
                <a:tc>
                  <a:txBody>
                    <a:bodyPr/>
                    <a:lstStyle/>
                    <a:p>
                      <a:r>
                        <a:rPr lang="ru-RU" sz="1800" kern="1200" dirty="0" smtClean="0">
                          <a:solidFill>
                            <a:schemeClr val="tx1"/>
                          </a:solidFill>
                          <a:effectLst/>
                          <a:latin typeface="+mn-lt"/>
                          <a:ea typeface="+mn-ea"/>
                          <a:cs typeface="+mn-cs"/>
                        </a:rPr>
                        <a:t>15 рабочих дней</a:t>
                      </a:r>
                    </a:p>
                    <a:p>
                      <a:r>
                        <a:rPr lang="ru-RU" sz="1800" kern="1200" dirty="0" smtClean="0">
                          <a:solidFill>
                            <a:schemeClr val="tx1"/>
                          </a:solidFill>
                          <a:effectLst/>
                          <a:latin typeface="+mn-lt"/>
                          <a:ea typeface="+mn-ea"/>
                          <a:cs typeface="+mn-cs"/>
                        </a:rPr>
                        <a:t> (ст. 54.2 ч. 1)</a:t>
                      </a:r>
                      <a:endParaRPr lang="ru-RU"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sz="1400" dirty="0" smtClean="0"/>
                        <a:t>Рассмотрение и оценка 1 частей (10, 5, 1 РД) протокол подписывается не позднее даты окончания рассмотрения и оценки 1 частей (ст. 54.5</a:t>
                      </a:r>
                      <a:r>
                        <a:rPr lang="ru-RU" sz="1400" baseline="0" dirty="0" smtClean="0"/>
                        <a:t> ч. 1, ч. 6)</a:t>
                      </a:r>
                    </a:p>
                    <a:p>
                      <a:r>
                        <a:rPr lang="ru-RU" sz="1400" baseline="0" dirty="0" smtClean="0"/>
                        <a:t>День подачи окончательных предложений о цене –РД через 1 РД с даты окончания </a:t>
                      </a:r>
                      <a:r>
                        <a:rPr lang="ru-RU" sz="1400" baseline="0" dirty="0" err="1" smtClean="0"/>
                        <a:t>РиО</a:t>
                      </a:r>
                      <a:r>
                        <a:rPr lang="ru-RU" sz="1400" baseline="0" dirty="0" smtClean="0"/>
                        <a:t> (ст. 54.6 ч 3)</a:t>
                      </a:r>
                    </a:p>
                    <a:p>
                      <a:r>
                        <a:rPr lang="ru-RU" sz="1400" baseline="0" dirty="0" smtClean="0"/>
                        <a:t>Рассмотрение и оценка 2 частей (5, 3, 1 РД) . Протокол Рассмотрения и оценки не позднее даты окончания срока  (ст. 54.7 ч.2, ч 7)</a:t>
                      </a:r>
                    </a:p>
                    <a:p>
                      <a:r>
                        <a:rPr lang="ru-RU" sz="1400" baseline="0" dirty="0" smtClean="0"/>
                        <a:t>+1 рабочий день на подведение итогов (ч. 11). Протокол в день подписания в ЕИС</a:t>
                      </a:r>
                      <a:endParaRPr lang="ru-RU" sz="14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dirty="0" smtClean="0"/>
                        <a:t>Ст. 83.2</a:t>
                      </a:r>
                      <a:r>
                        <a:rPr lang="ru-RU" baseline="0" dirty="0" smtClean="0"/>
                        <a:t> </a:t>
                      </a:r>
                    </a:p>
                    <a:p>
                      <a:r>
                        <a:rPr lang="ru-RU" baseline="0" dirty="0" smtClean="0"/>
                        <a:t>Схема 5+5+3рд</a:t>
                      </a:r>
                      <a:endParaRPr lang="ru-RU"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29" name="Группа 28"/>
          <p:cNvGrpSpPr/>
          <p:nvPr/>
        </p:nvGrpSpPr>
        <p:grpSpPr>
          <a:xfrm>
            <a:off x="255588" y="4267950"/>
            <a:ext cx="3621881" cy="2052511"/>
            <a:chOff x="0" y="1343798"/>
            <a:chExt cx="3621881" cy="2052511"/>
          </a:xfrm>
        </p:grpSpPr>
        <p:cxnSp>
          <p:nvCxnSpPr>
            <p:cNvPr id="30" name="Соединительная линия уступом 29"/>
            <p:cNvCxnSpPr>
              <a:stCxn id="32" idx="1"/>
              <a:endCxn id="33" idx="0"/>
            </p:cNvCxnSpPr>
            <p:nvPr/>
          </p:nvCxnSpPr>
          <p:spPr>
            <a:xfrm rot="10800000" flipH="1" flipV="1">
              <a:off x="269077" y="1851896"/>
              <a:ext cx="262537" cy="533273"/>
            </a:xfrm>
            <a:prstGeom prst="bentConnector4">
              <a:avLst>
                <a:gd name="adj1" fmla="val -65305"/>
                <a:gd name="adj2" fmla="val 65488"/>
              </a:avLst>
            </a:prstGeom>
            <a:ln>
              <a:tailEnd type="arrow"/>
            </a:ln>
          </p:spPr>
          <p:style>
            <a:lnRef idx="2">
              <a:schemeClr val="accent1"/>
            </a:lnRef>
            <a:fillRef idx="0">
              <a:schemeClr val="accent1"/>
            </a:fillRef>
            <a:effectRef idx="1">
              <a:schemeClr val="accent1"/>
            </a:effectRef>
            <a:fontRef idx="minor">
              <a:schemeClr val="tx1"/>
            </a:fontRef>
          </p:style>
        </p:cxnSp>
        <p:grpSp>
          <p:nvGrpSpPr>
            <p:cNvPr id="31" name="Группа 30"/>
            <p:cNvGrpSpPr/>
            <p:nvPr/>
          </p:nvGrpSpPr>
          <p:grpSpPr>
            <a:xfrm>
              <a:off x="0" y="1343798"/>
              <a:ext cx="3621881" cy="2052511"/>
              <a:chOff x="0" y="1343798"/>
              <a:chExt cx="3621881" cy="2052511"/>
            </a:xfrm>
          </p:grpSpPr>
          <p:sp>
            <p:nvSpPr>
              <p:cNvPr id="32" name="Блок-схема: решение 31"/>
              <p:cNvSpPr/>
              <p:nvPr/>
            </p:nvSpPr>
            <p:spPr>
              <a:xfrm>
                <a:off x="269078" y="1343798"/>
                <a:ext cx="1647823" cy="1016197"/>
              </a:xfrm>
              <a:prstGeom prst="flowChartDecision">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Наука, культура, искусство</a:t>
                </a:r>
                <a:endParaRPr lang="ru-RU" sz="1200" dirty="0">
                  <a:solidFill>
                    <a:schemeClr val="tx2">
                      <a:lumMod val="75000"/>
                    </a:schemeClr>
                  </a:solidFill>
                </a:endParaRPr>
              </a:p>
            </p:txBody>
          </p:sp>
          <p:sp>
            <p:nvSpPr>
              <p:cNvPr id="33" name="Прямоугольник 32"/>
              <p:cNvSpPr/>
              <p:nvPr/>
            </p:nvSpPr>
            <p:spPr>
              <a:xfrm>
                <a:off x="114897" y="2385170"/>
                <a:ext cx="833436" cy="571500"/>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10 рабочих дней</a:t>
                </a:r>
                <a:endParaRPr lang="ru-RU" sz="1200" dirty="0">
                  <a:solidFill>
                    <a:schemeClr val="tx2">
                      <a:lumMod val="75000"/>
                    </a:schemeClr>
                  </a:solidFill>
                </a:endParaRPr>
              </a:p>
            </p:txBody>
          </p:sp>
          <p:sp>
            <p:nvSpPr>
              <p:cNvPr id="34" name="TextBox 33"/>
              <p:cNvSpPr txBox="1"/>
              <p:nvPr/>
            </p:nvSpPr>
            <p:spPr>
              <a:xfrm>
                <a:off x="0" y="1516083"/>
                <a:ext cx="453630" cy="307777"/>
              </a:xfrm>
              <a:prstGeom prst="rect">
                <a:avLst/>
              </a:prstGeom>
              <a:noFill/>
            </p:spPr>
            <p:txBody>
              <a:bodyPr wrap="square" rtlCol="0">
                <a:spAutoFit/>
              </a:bodyPr>
              <a:lstStyle/>
              <a:p>
                <a:r>
                  <a:rPr lang="ru-RU" sz="1400" dirty="0" smtClean="0"/>
                  <a:t>да</a:t>
                </a:r>
                <a:endParaRPr lang="ru-RU" sz="1400" dirty="0"/>
              </a:p>
            </p:txBody>
          </p:sp>
          <p:sp>
            <p:nvSpPr>
              <p:cNvPr id="35" name="Блок-схема: решение 34"/>
              <p:cNvSpPr/>
              <p:nvPr/>
            </p:nvSpPr>
            <p:spPr>
              <a:xfrm>
                <a:off x="1428748" y="2086332"/>
                <a:ext cx="1819275" cy="738477"/>
              </a:xfrm>
              <a:prstGeom prst="flowChartDecision">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НМЦК</a:t>
                </a:r>
                <a:r>
                  <a:rPr lang="en-US" sz="1200" dirty="0" smtClean="0">
                    <a:solidFill>
                      <a:schemeClr val="tx2">
                        <a:lumMod val="75000"/>
                      </a:schemeClr>
                    </a:solidFill>
                  </a:rPr>
                  <a:t>&lt;1 </a:t>
                </a:r>
                <a:r>
                  <a:rPr lang="ru-RU" sz="1200" dirty="0" err="1" smtClean="0">
                    <a:solidFill>
                      <a:schemeClr val="tx2">
                        <a:lumMod val="75000"/>
                      </a:schemeClr>
                    </a:solidFill>
                  </a:rPr>
                  <a:t>млн.руб</a:t>
                </a:r>
                <a:r>
                  <a:rPr lang="ru-RU" sz="1200" dirty="0" smtClean="0">
                    <a:solidFill>
                      <a:schemeClr val="tx2">
                        <a:lumMod val="75000"/>
                      </a:schemeClr>
                    </a:solidFill>
                  </a:rPr>
                  <a:t>.</a:t>
                </a:r>
                <a:endParaRPr lang="ru-RU" sz="1200" dirty="0">
                  <a:solidFill>
                    <a:schemeClr val="tx2">
                      <a:lumMod val="75000"/>
                    </a:schemeClr>
                  </a:solidFill>
                </a:endParaRPr>
              </a:p>
            </p:txBody>
          </p:sp>
          <p:cxnSp>
            <p:nvCxnSpPr>
              <p:cNvPr id="36" name="Соединительная линия уступом 35"/>
              <p:cNvCxnSpPr>
                <a:stCxn id="32" idx="3"/>
                <a:endCxn id="35" idx="0"/>
              </p:cNvCxnSpPr>
              <p:nvPr/>
            </p:nvCxnSpPr>
            <p:spPr>
              <a:xfrm>
                <a:off x="1916901" y="1851897"/>
                <a:ext cx="421485" cy="23443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7" name="Прямоугольник 36"/>
              <p:cNvSpPr/>
              <p:nvPr/>
            </p:nvSpPr>
            <p:spPr>
              <a:xfrm>
                <a:off x="1140615" y="2824562"/>
                <a:ext cx="852486" cy="571500"/>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5 рабочих дней</a:t>
                </a:r>
                <a:endParaRPr lang="ru-RU" sz="1200" dirty="0">
                  <a:solidFill>
                    <a:schemeClr val="tx2">
                      <a:lumMod val="75000"/>
                    </a:schemeClr>
                  </a:solidFill>
                </a:endParaRPr>
              </a:p>
            </p:txBody>
          </p:sp>
          <p:sp>
            <p:nvSpPr>
              <p:cNvPr id="38" name="Прямоугольник 37"/>
              <p:cNvSpPr/>
              <p:nvPr/>
            </p:nvSpPr>
            <p:spPr>
              <a:xfrm>
                <a:off x="2697953" y="2824809"/>
                <a:ext cx="923928" cy="571500"/>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1 рабочий день</a:t>
                </a:r>
                <a:endParaRPr lang="ru-RU" sz="1200" dirty="0">
                  <a:solidFill>
                    <a:schemeClr val="tx2">
                      <a:lumMod val="75000"/>
                    </a:schemeClr>
                  </a:solidFill>
                </a:endParaRPr>
              </a:p>
            </p:txBody>
          </p:sp>
          <p:sp>
            <p:nvSpPr>
              <p:cNvPr id="39" name="TextBox 38"/>
              <p:cNvSpPr txBox="1"/>
              <p:nvPr/>
            </p:nvSpPr>
            <p:spPr>
              <a:xfrm>
                <a:off x="3142057" y="2147792"/>
                <a:ext cx="453630" cy="307777"/>
              </a:xfrm>
              <a:prstGeom prst="rect">
                <a:avLst/>
              </a:prstGeom>
              <a:noFill/>
            </p:spPr>
            <p:txBody>
              <a:bodyPr wrap="square" rtlCol="0">
                <a:spAutoFit/>
              </a:bodyPr>
              <a:lstStyle/>
              <a:p>
                <a:r>
                  <a:rPr lang="ru-RU" sz="1400" dirty="0" smtClean="0"/>
                  <a:t>да</a:t>
                </a:r>
                <a:endParaRPr lang="ru-RU" sz="1400" dirty="0"/>
              </a:p>
            </p:txBody>
          </p:sp>
          <p:sp>
            <p:nvSpPr>
              <p:cNvPr id="40" name="TextBox 39"/>
              <p:cNvSpPr txBox="1"/>
              <p:nvPr/>
            </p:nvSpPr>
            <p:spPr>
              <a:xfrm>
                <a:off x="1938335" y="1576681"/>
                <a:ext cx="514349" cy="307777"/>
              </a:xfrm>
              <a:prstGeom prst="rect">
                <a:avLst/>
              </a:prstGeom>
              <a:noFill/>
            </p:spPr>
            <p:txBody>
              <a:bodyPr wrap="square" rtlCol="0">
                <a:spAutoFit/>
              </a:bodyPr>
              <a:lstStyle/>
              <a:p>
                <a:r>
                  <a:rPr lang="ru-RU" sz="1400" dirty="0" smtClean="0"/>
                  <a:t>нет</a:t>
                </a:r>
                <a:endParaRPr lang="ru-RU" sz="1400" dirty="0"/>
              </a:p>
            </p:txBody>
          </p:sp>
          <p:sp>
            <p:nvSpPr>
              <p:cNvPr id="41" name="TextBox 40"/>
              <p:cNvSpPr txBox="1"/>
              <p:nvPr/>
            </p:nvSpPr>
            <p:spPr>
              <a:xfrm>
                <a:off x="1171573" y="2224979"/>
                <a:ext cx="514349" cy="307777"/>
              </a:xfrm>
              <a:prstGeom prst="rect">
                <a:avLst/>
              </a:prstGeom>
              <a:noFill/>
            </p:spPr>
            <p:txBody>
              <a:bodyPr wrap="square" rtlCol="0">
                <a:spAutoFit/>
              </a:bodyPr>
              <a:lstStyle/>
              <a:p>
                <a:r>
                  <a:rPr lang="ru-RU" sz="1400" dirty="0" smtClean="0"/>
                  <a:t>нет</a:t>
                </a:r>
                <a:endParaRPr lang="ru-RU" sz="1400" dirty="0"/>
              </a:p>
            </p:txBody>
          </p:sp>
          <p:cxnSp>
            <p:nvCxnSpPr>
              <p:cNvPr id="42" name="Соединительная линия уступом 41"/>
              <p:cNvCxnSpPr>
                <a:stCxn id="35" idx="3"/>
                <a:endCxn id="38" idx="0"/>
              </p:cNvCxnSpPr>
              <p:nvPr/>
            </p:nvCxnSpPr>
            <p:spPr>
              <a:xfrm flipH="1">
                <a:off x="3159917" y="2455571"/>
                <a:ext cx="88106" cy="369238"/>
              </a:xfrm>
              <a:prstGeom prst="bentConnector4">
                <a:avLst>
                  <a:gd name="adj1" fmla="val -294597"/>
                  <a:gd name="adj2" fmla="val 57357"/>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3" name="Соединительная линия уступом 42"/>
              <p:cNvCxnSpPr>
                <a:stCxn id="35" idx="1"/>
                <a:endCxn id="37" idx="0"/>
              </p:cNvCxnSpPr>
              <p:nvPr/>
            </p:nvCxnSpPr>
            <p:spPr>
              <a:xfrm rot="10800000" flipH="1" flipV="1">
                <a:off x="1428748" y="2455570"/>
                <a:ext cx="138110" cy="368991"/>
              </a:xfrm>
              <a:prstGeom prst="bentConnector4">
                <a:avLst>
                  <a:gd name="adj1" fmla="val -15519"/>
                  <a:gd name="adj2" fmla="val 47071"/>
                </a:avLst>
              </a:prstGeom>
              <a:ln>
                <a:tailEnd type="arrow"/>
              </a:ln>
            </p:spPr>
            <p:style>
              <a:lnRef idx="2">
                <a:schemeClr val="accent1"/>
              </a:lnRef>
              <a:fillRef idx="0">
                <a:schemeClr val="accent1"/>
              </a:fillRef>
              <a:effectRef idx="1">
                <a:schemeClr val="accent1"/>
              </a:effectRef>
              <a:fontRef idx="minor">
                <a:schemeClr val="tx1"/>
              </a:fontRef>
            </p:style>
          </p:cxnSp>
        </p:grpSp>
      </p:grpSp>
      <p:sp>
        <p:nvSpPr>
          <p:cNvPr id="3" name="TextBox 2"/>
          <p:cNvSpPr txBox="1"/>
          <p:nvPr/>
        </p:nvSpPr>
        <p:spPr>
          <a:xfrm>
            <a:off x="114300" y="3898618"/>
            <a:ext cx="2916237" cy="369332"/>
          </a:xfrm>
          <a:prstGeom prst="rect">
            <a:avLst/>
          </a:prstGeom>
          <a:noFill/>
        </p:spPr>
        <p:txBody>
          <a:bodyPr wrap="square" rtlCol="0">
            <a:spAutoFit/>
          </a:bodyPr>
          <a:lstStyle/>
          <a:p>
            <a:r>
              <a:rPr lang="ru-RU" dirty="0" smtClean="0"/>
              <a:t>1 части</a:t>
            </a:r>
            <a:endParaRPr lang="ru-RU" dirty="0"/>
          </a:p>
        </p:txBody>
      </p:sp>
      <p:grpSp>
        <p:nvGrpSpPr>
          <p:cNvPr id="45" name="Группа 44"/>
          <p:cNvGrpSpPr/>
          <p:nvPr/>
        </p:nvGrpSpPr>
        <p:grpSpPr>
          <a:xfrm>
            <a:off x="4830959" y="4402311"/>
            <a:ext cx="3660582" cy="1801415"/>
            <a:chOff x="77984" y="1253427"/>
            <a:chExt cx="3660582" cy="1801415"/>
          </a:xfrm>
        </p:grpSpPr>
        <p:sp>
          <p:nvSpPr>
            <p:cNvPr id="46" name="Блок-схема: решение 45"/>
            <p:cNvSpPr/>
            <p:nvPr/>
          </p:nvSpPr>
          <p:spPr>
            <a:xfrm>
              <a:off x="304801" y="1365766"/>
              <a:ext cx="1647823" cy="744138"/>
            </a:xfrm>
            <a:prstGeom prst="flowChartDecision">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Наука, культура, искусство</a:t>
              </a:r>
              <a:endParaRPr lang="ru-RU" sz="1200" dirty="0">
                <a:solidFill>
                  <a:schemeClr val="tx2">
                    <a:lumMod val="75000"/>
                  </a:schemeClr>
                </a:solidFill>
              </a:endParaRPr>
            </a:p>
          </p:txBody>
        </p:sp>
        <p:cxnSp>
          <p:nvCxnSpPr>
            <p:cNvPr id="47" name="Соединительная линия уступом 46"/>
            <p:cNvCxnSpPr>
              <a:stCxn id="46" idx="1"/>
              <a:endCxn id="48" idx="0"/>
            </p:cNvCxnSpPr>
            <p:nvPr/>
          </p:nvCxnSpPr>
          <p:spPr>
            <a:xfrm rot="10800000" flipH="1" flipV="1">
              <a:off x="304800" y="1737835"/>
              <a:ext cx="189901" cy="353018"/>
            </a:xfrm>
            <a:prstGeom prst="bentConnector4">
              <a:avLst>
                <a:gd name="adj1" fmla="val -109408"/>
                <a:gd name="adj2" fmla="val 56493"/>
              </a:avLst>
            </a:prstGeom>
            <a:ln>
              <a:tailEnd type="arrow"/>
            </a:ln>
          </p:spPr>
          <p:style>
            <a:lnRef idx="2">
              <a:schemeClr val="accent1"/>
            </a:lnRef>
            <a:fillRef idx="0">
              <a:schemeClr val="accent1"/>
            </a:fillRef>
            <a:effectRef idx="1">
              <a:schemeClr val="accent1"/>
            </a:effectRef>
            <a:fontRef idx="minor">
              <a:schemeClr val="tx1"/>
            </a:fontRef>
          </p:style>
        </p:cxnSp>
        <p:sp>
          <p:nvSpPr>
            <p:cNvPr id="48" name="Прямоугольник 47"/>
            <p:cNvSpPr/>
            <p:nvPr/>
          </p:nvSpPr>
          <p:spPr>
            <a:xfrm>
              <a:off x="77984" y="2090853"/>
              <a:ext cx="833436" cy="571500"/>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5 рабочих дней</a:t>
              </a:r>
              <a:endParaRPr lang="ru-RU" sz="1200" dirty="0">
                <a:solidFill>
                  <a:schemeClr val="tx2">
                    <a:lumMod val="75000"/>
                  </a:schemeClr>
                </a:solidFill>
              </a:endParaRPr>
            </a:p>
          </p:txBody>
        </p:sp>
        <p:sp>
          <p:nvSpPr>
            <p:cNvPr id="49" name="TextBox 48"/>
            <p:cNvSpPr txBox="1"/>
            <p:nvPr/>
          </p:nvSpPr>
          <p:spPr>
            <a:xfrm>
              <a:off x="77984" y="1253427"/>
              <a:ext cx="453630" cy="307777"/>
            </a:xfrm>
            <a:prstGeom prst="rect">
              <a:avLst/>
            </a:prstGeom>
            <a:noFill/>
          </p:spPr>
          <p:txBody>
            <a:bodyPr wrap="square" rtlCol="0">
              <a:spAutoFit/>
            </a:bodyPr>
            <a:lstStyle/>
            <a:p>
              <a:r>
                <a:rPr lang="ru-RU" sz="1400" dirty="0" smtClean="0"/>
                <a:t>да</a:t>
              </a:r>
              <a:endParaRPr lang="ru-RU" sz="1400" dirty="0"/>
            </a:p>
          </p:txBody>
        </p:sp>
        <p:sp>
          <p:nvSpPr>
            <p:cNvPr id="50" name="Блок-схема: решение 49"/>
            <p:cNvSpPr/>
            <p:nvPr/>
          </p:nvSpPr>
          <p:spPr>
            <a:xfrm>
              <a:off x="1276348" y="1914344"/>
              <a:ext cx="1819275" cy="557213"/>
            </a:xfrm>
            <a:prstGeom prst="flowChartDecision">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НМЦК</a:t>
              </a:r>
              <a:r>
                <a:rPr lang="en-US" sz="1200" dirty="0" smtClean="0">
                  <a:solidFill>
                    <a:schemeClr val="tx2">
                      <a:lumMod val="75000"/>
                    </a:schemeClr>
                  </a:solidFill>
                </a:rPr>
                <a:t>&lt;1 </a:t>
              </a:r>
              <a:r>
                <a:rPr lang="ru-RU" sz="1200" dirty="0" err="1" smtClean="0">
                  <a:solidFill>
                    <a:schemeClr val="tx2">
                      <a:lumMod val="75000"/>
                    </a:schemeClr>
                  </a:solidFill>
                </a:rPr>
                <a:t>млн.руб</a:t>
              </a:r>
              <a:r>
                <a:rPr lang="ru-RU" sz="1200" dirty="0" smtClean="0">
                  <a:solidFill>
                    <a:schemeClr val="tx2">
                      <a:lumMod val="75000"/>
                    </a:schemeClr>
                  </a:solidFill>
                </a:rPr>
                <a:t>.</a:t>
              </a:r>
              <a:endParaRPr lang="ru-RU" sz="1200" dirty="0">
                <a:solidFill>
                  <a:schemeClr val="tx2">
                    <a:lumMod val="75000"/>
                  </a:schemeClr>
                </a:solidFill>
              </a:endParaRPr>
            </a:p>
          </p:txBody>
        </p:sp>
        <p:cxnSp>
          <p:nvCxnSpPr>
            <p:cNvPr id="51" name="Соединительная линия уступом 50"/>
            <p:cNvCxnSpPr>
              <a:stCxn id="46" idx="3"/>
              <a:endCxn id="50" idx="0"/>
            </p:cNvCxnSpPr>
            <p:nvPr/>
          </p:nvCxnSpPr>
          <p:spPr>
            <a:xfrm>
              <a:off x="1952624" y="1737835"/>
              <a:ext cx="233362" cy="176509"/>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Прямоугольник 51"/>
            <p:cNvSpPr/>
            <p:nvPr/>
          </p:nvSpPr>
          <p:spPr>
            <a:xfrm>
              <a:off x="1421603" y="2637231"/>
              <a:ext cx="923928" cy="417611"/>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3 рабочих дня</a:t>
              </a:r>
              <a:endParaRPr lang="ru-RU" sz="1200" dirty="0">
                <a:solidFill>
                  <a:schemeClr val="tx2">
                    <a:lumMod val="75000"/>
                  </a:schemeClr>
                </a:solidFill>
              </a:endParaRPr>
            </a:p>
          </p:txBody>
        </p:sp>
        <p:sp>
          <p:nvSpPr>
            <p:cNvPr id="53" name="Прямоугольник 52"/>
            <p:cNvSpPr/>
            <p:nvPr/>
          </p:nvSpPr>
          <p:spPr>
            <a:xfrm>
              <a:off x="2814638" y="2637230"/>
              <a:ext cx="923928" cy="417611"/>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200" dirty="0" smtClean="0">
                  <a:solidFill>
                    <a:schemeClr val="tx2">
                      <a:lumMod val="75000"/>
                    </a:schemeClr>
                  </a:solidFill>
                </a:rPr>
                <a:t>1 рабочий день</a:t>
              </a:r>
              <a:endParaRPr lang="ru-RU" sz="1200" dirty="0">
                <a:solidFill>
                  <a:schemeClr val="tx2">
                    <a:lumMod val="75000"/>
                  </a:schemeClr>
                </a:solidFill>
              </a:endParaRPr>
            </a:p>
          </p:txBody>
        </p:sp>
        <p:sp>
          <p:nvSpPr>
            <p:cNvPr id="54" name="TextBox 53"/>
            <p:cNvSpPr txBox="1"/>
            <p:nvPr/>
          </p:nvSpPr>
          <p:spPr>
            <a:xfrm>
              <a:off x="2959297" y="1826089"/>
              <a:ext cx="453630" cy="307777"/>
            </a:xfrm>
            <a:prstGeom prst="rect">
              <a:avLst/>
            </a:prstGeom>
            <a:noFill/>
          </p:spPr>
          <p:txBody>
            <a:bodyPr wrap="square" rtlCol="0">
              <a:spAutoFit/>
            </a:bodyPr>
            <a:lstStyle/>
            <a:p>
              <a:r>
                <a:rPr lang="ru-RU" sz="1400" dirty="0" smtClean="0"/>
                <a:t>да</a:t>
              </a:r>
              <a:endParaRPr lang="ru-RU" sz="1400" dirty="0"/>
            </a:p>
          </p:txBody>
        </p:sp>
        <p:sp>
          <p:nvSpPr>
            <p:cNvPr id="55" name="TextBox 54"/>
            <p:cNvSpPr txBox="1"/>
            <p:nvPr/>
          </p:nvSpPr>
          <p:spPr>
            <a:xfrm>
              <a:off x="1838325" y="1363146"/>
              <a:ext cx="514349" cy="307777"/>
            </a:xfrm>
            <a:prstGeom prst="rect">
              <a:avLst/>
            </a:prstGeom>
            <a:noFill/>
          </p:spPr>
          <p:txBody>
            <a:bodyPr wrap="square" rtlCol="0">
              <a:spAutoFit/>
            </a:bodyPr>
            <a:lstStyle/>
            <a:p>
              <a:r>
                <a:rPr lang="ru-RU" sz="1400" dirty="0" smtClean="0"/>
                <a:t>нет</a:t>
              </a:r>
              <a:endParaRPr lang="ru-RU" sz="1400" dirty="0"/>
            </a:p>
          </p:txBody>
        </p:sp>
        <p:sp>
          <p:nvSpPr>
            <p:cNvPr id="56" name="TextBox 55"/>
            <p:cNvSpPr txBox="1"/>
            <p:nvPr/>
          </p:nvSpPr>
          <p:spPr>
            <a:xfrm>
              <a:off x="1019171" y="2233907"/>
              <a:ext cx="514349" cy="307777"/>
            </a:xfrm>
            <a:prstGeom prst="rect">
              <a:avLst/>
            </a:prstGeom>
            <a:noFill/>
          </p:spPr>
          <p:txBody>
            <a:bodyPr wrap="square" rtlCol="0">
              <a:spAutoFit/>
            </a:bodyPr>
            <a:lstStyle/>
            <a:p>
              <a:r>
                <a:rPr lang="ru-RU" sz="1400" dirty="0" smtClean="0"/>
                <a:t>нет</a:t>
              </a:r>
              <a:endParaRPr lang="ru-RU" sz="1400" dirty="0"/>
            </a:p>
          </p:txBody>
        </p:sp>
        <p:cxnSp>
          <p:nvCxnSpPr>
            <p:cNvPr id="57" name="Соединительная линия уступом 56"/>
            <p:cNvCxnSpPr>
              <a:stCxn id="50" idx="3"/>
              <a:endCxn id="53" idx="0"/>
            </p:cNvCxnSpPr>
            <p:nvPr/>
          </p:nvCxnSpPr>
          <p:spPr>
            <a:xfrm>
              <a:off x="3095623" y="2192951"/>
              <a:ext cx="180979" cy="444279"/>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8" name="Соединительная линия уступом 57"/>
            <p:cNvCxnSpPr>
              <a:stCxn id="50" idx="1"/>
              <a:endCxn id="52" idx="0"/>
            </p:cNvCxnSpPr>
            <p:nvPr/>
          </p:nvCxnSpPr>
          <p:spPr>
            <a:xfrm rot="10800000" flipH="1" flipV="1">
              <a:off x="1276347" y="2192951"/>
              <a:ext cx="607219" cy="444280"/>
            </a:xfrm>
            <a:prstGeom prst="bentConnector4">
              <a:avLst>
                <a:gd name="adj1" fmla="val -37647"/>
                <a:gd name="adj2" fmla="val 6206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4" name="TextBox 3"/>
          <p:cNvSpPr txBox="1"/>
          <p:nvPr/>
        </p:nvSpPr>
        <p:spPr>
          <a:xfrm>
            <a:off x="7193757" y="4025384"/>
            <a:ext cx="1671640" cy="369332"/>
          </a:xfrm>
          <a:prstGeom prst="rect">
            <a:avLst/>
          </a:prstGeom>
          <a:noFill/>
        </p:spPr>
        <p:txBody>
          <a:bodyPr wrap="square" rtlCol="0">
            <a:spAutoFit/>
          </a:bodyPr>
          <a:lstStyle/>
          <a:p>
            <a:r>
              <a:rPr lang="ru-RU" dirty="0" smtClean="0"/>
              <a:t>2 части</a:t>
            </a:r>
            <a:endParaRPr lang="ru-RU" dirty="0"/>
          </a:p>
        </p:txBody>
      </p:sp>
      <p:sp>
        <p:nvSpPr>
          <p:cNvPr id="44" name="TextBox 43"/>
          <p:cNvSpPr txBox="1"/>
          <p:nvPr/>
        </p:nvSpPr>
        <p:spPr>
          <a:xfrm>
            <a:off x="1988737" y="3898618"/>
            <a:ext cx="4344985" cy="369332"/>
          </a:xfrm>
          <a:prstGeom prst="rect">
            <a:avLst/>
          </a:prstGeom>
          <a:noFill/>
        </p:spPr>
        <p:txBody>
          <a:bodyPr wrap="square" rtlCol="0">
            <a:spAutoFit/>
          </a:bodyPr>
          <a:lstStyle/>
          <a:p>
            <a:pPr algn="ctr"/>
            <a:r>
              <a:rPr lang="ru-RU" dirty="0" smtClean="0"/>
              <a:t>Рассмотрение  и оценка - сроки</a:t>
            </a:r>
            <a:endParaRPr lang="ru-RU" dirty="0"/>
          </a:p>
        </p:txBody>
      </p:sp>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29577" y="2926279"/>
            <a:ext cx="609600" cy="609600"/>
          </a:xfrm>
          <a:prstGeom prst="rect">
            <a:avLst/>
          </a:prstGeom>
        </p:spPr>
      </p:pic>
    </p:spTree>
    <p:extLst>
      <p:ext uri="{BB962C8B-B14F-4D97-AF65-F5344CB8AC3E}">
        <p14:creationId xmlns:p14="http://schemas.microsoft.com/office/powerpoint/2010/main" val="33012111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129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1267" name="Title 1"/>
          <p:cNvSpPr txBox="1">
            <a:spLocks/>
          </p:cNvSpPr>
          <p:nvPr/>
        </p:nvSpPr>
        <p:spPr bwMode="auto">
          <a:xfrm>
            <a:off x="1469368" y="219074"/>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000" dirty="0">
                <a:solidFill>
                  <a:schemeClr val="bg1"/>
                </a:solidFill>
                <a:latin typeface="Myriad Pro" charset="0"/>
              </a:rPr>
              <a:t>СРОКИ </a:t>
            </a:r>
            <a:r>
              <a:rPr lang="ru-RU" altLang="ru-RU" sz="2000" dirty="0" smtClean="0">
                <a:solidFill>
                  <a:schemeClr val="bg1"/>
                </a:solidFill>
                <a:latin typeface="Myriad Pro" charset="0"/>
              </a:rPr>
              <a:t>ПРОВЕДЕНИЯ- КОНКУРС С ОГРАНИЧЕННЫМ УЧАСТИЕМ В ЭЛЕКТРОННОЙ ФОРМЕ</a:t>
            </a:r>
            <a:endParaRPr lang="en-US" altLang="ru-RU" sz="2000" dirty="0">
              <a:solidFill>
                <a:schemeClr val="bg1"/>
              </a:solidFill>
              <a:latin typeface="Myriad Pro" charset="0"/>
            </a:endParaRPr>
          </a:p>
        </p:txBody>
      </p:sp>
      <p:sp>
        <p:nvSpPr>
          <p:cNvPr id="2" name="TextBox 1"/>
          <p:cNvSpPr txBox="1"/>
          <p:nvPr/>
        </p:nvSpPr>
        <p:spPr>
          <a:xfrm>
            <a:off x="95250" y="1357610"/>
            <a:ext cx="8838543" cy="1477328"/>
          </a:xfrm>
          <a:prstGeom prst="rect">
            <a:avLst/>
          </a:prstGeom>
          <a:noFill/>
        </p:spPr>
        <p:txBody>
          <a:bodyPr wrap="square" rtlCol="0">
            <a:spAutoFit/>
          </a:bodyPr>
          <a:lstStyle/>
          <a:p>
            <a:r>
              <a:rPr lang="ru-RU" b="1" dirty="0" smtClean="0">
                <a:solidFill>
                  <a:srgbClr val="0070C0"/>
                </a:solidFill>
              </a:rPr>
              <a:t>Открытый конкурс с ограниченным участием в электронной форме</a:t>
            </a:r>
            <a:r>
              <a:rPr lang="ru-RU" dirty="0" smtClean="0"/>
              <a:t>– </a:t>
            </a:r>
          </a:p>
          <a:p>
            <a:r>
              <a:rPr lang="ru-RU" dirty="0" smtClean="0"/>
              <a:t>по правилам ОКЭФ с учетом особенностей</a:t>
            </a:r>
          </a:p>
          <a:p>
            <a:r>
              <a:rPr lang="ru-RU" dirty="0" smtClean="0"/>
              <a:t>Сроки проведения не отличаются от сроков проведения открытого конкурса в электронной форме</a:t>
            </a:r>
          </a:p>
          <a:p>
            <a:endParaRPr lang="ru-RU" dirty="0"/>
          </a:p>
        </p:txBody>
      </p:sp>
      <p:pic>
        <p:nvPicPr>
          <p:cNvPr id="3"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9376339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76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1267" name="Title 1"/>
          <p:cNvSpPr txBox="1">
            <a:spLocks/>
          </p:cNvSpPr>
          <p:nvPr/>
        </p:nvSpPr>
        <p:spPr bwMode="auto">
          <a:xfrm>
            <a:off x="1469368" y="219074"/>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a:solidFill>
                  <a:schemeClr val="bg1"/>
                </a:solidFill>
                <a:latin typeface="Myriad Pro" charset="0"/>
              </a:rPr>
              <a:t>СРОКИ ПРОВЕДЕНИЯ</a:t>
            </a:r>
            <a:endParaRPr lang="en-US" altLang="ru-RU" sz="2400" dirty="0">
              <a:solidFill>
                <a:schemeClr val="bg1"/>
              </a:solidFill>
              <a:latin typeface="Myriad Pro"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83371287"/>
              </p:ext>
            </p:extLst>
          </p:nvPr>
        </p:nvGraphicFramePr>
        <p:xfrm>
          <a:off x="47624" y="2207929"/>
          <a:ext cx="8933793" cy="1719637"/>
        </p:xfrm>
        <a:graphic>
          <a:graphicData uri="http://schemas.openxmlformats.org/drawingml/2006/table">
            <a:tbl>
              <a:tblPr/>
              <a:tblGrid>
                <a:gridCol w="3000375"/>
                <a:gridCol w="3505200"/>
                <a:gridCol w="2428218"/>
              </a:tblGrid>
              <a:tr h="596988">
                <a:tc>
                  <a:txBody>
                    <a:bodyPr/>
                    <a:lstStyle/>
                    <a:p>
                      <a:pPr algn="ctr"/>
                      <a:r>
                        <a:rPr lang="ru-RU" dirty="0" smtClean="0"/>
                        <a:t>Подача заявок</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Определение исполнителя</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dirty="0" smtClean="0"/>
                        <a:t>Заключение контракта </a:t>
                      </a:r>
                      <a:endParaRPr lang="ru-RU"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1122649">
                <a:tc>
                  <a:txBody>
                    <a:bodyPr/>
                    <a:lstStyle/>
                    <a:p>
                      <a:r>
                        <a:rPr lang="ru-RU" sz="1800" kern="1200" dirty="0" smtClean="0">
                          <a:solidFill>
                            <a:schemeClr val="tx1"/>
                          </a:solidFill>
                          <a:effectLst/>
                          <a:latin typeface="+mn-lt"/>
                          <a:ea typeface="+mn-ea"/>
                          <a:cs typeface="+mn-cs"/>
                        </a:rPr>
                        <a:t>Предлагается участникам первого этапа направить окончательные заявки.</a:t>
                      </a:r>
                      <a:endParaRPr lang="ru-RU"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sz="1600" kern="1200" dirty="0" smtClean="0">
                          <a:solidFill>
                            <a:schemeClr val="tx1"/>
                          </a:solidFill>
                          <a:effectLst/>
                          <a:latin typeface="+mn-lt"/>
                          <a:ea typeface="+mn-ea"/>
                          <a:cs typeface="+mn-cs"/>
                        </a:rPr>
                        <a:t>Срок проведения второго этапа двухэтапного конкурса соответствуют срокам ОК</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ru-RU" dirty="0" smtClean="0"/>
                        <a:t>В соответствии с положениями об ОК</a:t>
                      </a:r>
                      <a:endParaRPr lang="ru-RU"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TextBox 1"/>
          <p:cNvSpPr txBox="1"/>
          <p:nvPr/>
        </p:nvSpPr>
        <p:spPr>
          <a:xfrm>
            <a:off x="95250" y="1357610"/>
            <a:ext cx="8838543" cy="646331"/>
          </a:xfrm>
          <a:prstGeom prst="rect">
            <a:avLst/>
          </a:prstGeom>
          <a:noFill/>
        </p:spPr>
        <p:txBody>
          <a:bodyPr wrap="square" rtlCol="0">
            <a:spAutoFit/>
          </a:bodyPr>
          <a:lstStyle/>
          <a:p>
            <a:r>
              <a:rPr lang="ru-RU" dirty="0" smtClean="0">
                <a:solidFill>
                  <a:srgbClr val="00B050"/>
                </a:solidFill>
              </a:rPr>
              <a:t>Открытый двухэтапный конкурс </a:t>
            </a:r>
            <a:r>
              <a:rPr lang="ru-RU" dirty="0" smtClean="0"/>
              <a:t>– </a:t>
            </a:r>
          </a:p>
          <a:p>
            <a:r>
              <a:rPr lang="ru-RU" dirty="0" smtClean="0"/>
              <a:t>по правилам открытого конкурса в электронной форме с учетом особенностей</a:t>
            </a:r>
            <a:endParaRPr lang="ru-RU" dirty="0"/>
          </a:p>
        </p:txBody>
      </p:sp>
      <p:sp>
        <p:nvSpPr>
          <p:cNvPr id="3" name="TextBox 2"/>
          <p:cNvSpPr txBox="1"/>
          <p:nvPr/>
        </p:nvSpPr>
        <p:spPr>
          <a:xfrm>
            <a:off x="95250" y="4143375"/>
            <a:ext cx="8838543" cy="1754326"/>
          </a:xfrm>
          <a:prstGeom prst="rect">
            <a:avLst/>
          </a:prstGeom>
          <a:noFill/>
        </p:spPr>
        <p:txBody>
          <a:bodyPr wrap="square" rtlCol="0">
            <a:spAutoFit/>
          </a:bodyPr>
          <a:lstStyle/>
          <a:p>
            <a:r>
              <a:rPr lang="ru-RU" dirty="0" smtClean="0"/>
              <a:t>Открытый двухэтапный конкурс в электронной форме – применяются положения о проведении электронного конкурса. Если установлены дополнительные требования – они рассматриваются во вторых частях как в электронном КОУ. Срок проведения первого этапа не более 20 дней. </a:t>
            </a:r>
          </a:p>
          <a:p>
            <a:r>
              <a:rPr lang="ru-RU" dirty="0" smtClean="0"/>
              <a:t>Второй этап проводится в сроки, установленные для электронного открытого конкурса</a:t>
            </a:r>
            <a:endParaRPr lang="ru-RU" dirty="0"/>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71063" y="5789023"/>
            <a:ext cx="609600" cy="609600"/>
          </a:xfrm>
          <a:prstGeom prst="rect">
            <a:avLst/>
          </a:prstGeom>
        </p:spPr>
      </p:pic>
    </p:spTree>
    <p:extLst>
      <p:ext uri="{BB962C8B-B14F-4D97-AF65-F5344CB8AC3E}">
        <p14:creationId xmlns:p14="http://schemas.microsoft.com/office/powerpoint/2010/main" val="32657599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809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5602" name="Subtitle 2"/>
          <p:cNvSpPr txBox="1">
            <a:spLocks/>
          </p:cNvSpPr>
          <p:nvPr/>
        </p:nvSpPr>
        <p:spPr bwMode="auto">
          <a:xfrm>
            <a:off x="2087563" y="5099050"/>
            <a:ext cx="5205412"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buFont typeface="Arial" charset="0"/>
              <a:buNone/>
            </a:pPr>
            <a:r>
              <a:rPr lang="ru-RU" altLang="ru-RU" sz="1600" dirty="0">
                <a:solidFill>
                  <a:srgbClr val="003F82"/>
                </a:solidFill>
                <a:latin typeface="Myriad Pro" charset="0"/>
              </a:rPr>
              <a:t>115230, Россия, Москва, </a:t>
            </a:r>
            <a:r>
              <a:rPr lang="ru-RU" altLang="ru-RU" sz="1600" dirty="0" err="1" smtClean="0">
                <a:solidFill>
                  <a:srgbClr val="003F82"/>
                </a:solidFill>
                <a:latin typeface="Myriad Pro" charset="0"/>
              </a:rPr>
              <a:t>Трифоновская</a:t>
            </a:r>
            <a:r>
              <a:rPr lang="ru-RU" altLang="ru-RU" sz="1600" dirty="0" smtClean="0">
                <a:solidFill>
                  <a:srgbClr val="003F82"/>
                </a:solidFill>
                <a:latin typeface="Myriad Pro" charset="0"/>
              </a:rPr>
              <a:t> </a:t>
            </a:r>
            <a:r>
              <a:rPr lang="ru-RU" altLang="ru-RU" sz="1600" dirty="0" err="1" smtClean="0">
                <a:solidFill>
                  <a:srgbClr val="003F82"/>
                </a:solidFill>
                <a:latin typeface="Myriad Pro" charset="0"/>
              </a:rPr>
              <a:t>ул</a:t>
            </a:r>
            <a:r>
              <a:rPr lang="ru-RU" altLang="ru-RU" sz="1600" dirty="0" smtClean="0">
                <a:solidFill>
                  <a:srgbClr val="003F82"/>
                </a:solidFill>
                <a:latin typeface="Myriad Pro" charset="0"/>
              </a:rPr>
              <a:t>, </a:t>
            </a:r>
            <a:r>
              <a:rPr lang="ru-RU" altLang="ru-RU" sz="1600" dirty="0">
                <a:solidFill>
                  <a:srgbClr val="003F82"/>
                </a:solidFill>
                <a:latin typeface="Myriad Pro" charset="0"/>
              </a:rPr>
              <a:t>д. </a:t>
            </a:r>
            <a:r>
              <a:rPr lang="ru-RU" altLang="ru-RU" sz="1600" dirty="0" smtClean="0">
                <a:solidFill>
                  <a:srgbClr val="003F82"/>
                </a:solidFill>
                <a:latin typeface="Myriad Pro" charset="0"/>
              </a:rPr>
              <a:t>57 с 1 Тел</a:t>
            </a:r>
            <a:r>
              <a:rPr lang="ru-RU" altLang="ru-RU" sz="1600" dirty="0">
                <a:solidFill>
                  <a:srgbClr val="003F82"/>
                </a:solidFill>
                <a:latin typeface="Myriad Pro" charset="0"/>
              </a:rPr>
              <a:t>.: (</a:t>
            </a:r>
            <a:r>
              <a:rPr lang="ru-RU" altLang="ru-RU" sz="1600" dirty="0" smtClean="0">
                <a:solidFill>
                  <a:srgbClr val="003F82"/>
                </a:solidFill>
                <a:latin typeface="Myriad Pro" charset="0"/>
              </a:rPr>
              <a:t>49</a:t>
            </a:r>
            <a:r>
              <a:rPr lang="en-US" altLang="ru-RU" sz="1600" dirty="0" smtClean="0">
                <a:solidFill>
                  <a:srgbClr val="003F82"/>
                </a:solidFill>
                <a:latin typeface="Myriad Pro" charset="0"/>
              </a:rPr>
              <a:t>5</a:t>
            </a:r>
            <a:r>
              <a:rPr lang="ru-RU" altLang="ru-RU" sz="1600" dirty="0" smtClean="0">
                <a:solidFill>
                  <a:srgbClr val="003F82"/>
                </a:solidFill>
                <a:latin typeface="Myriad Pro" charset="0"/>
              </a:rPr>
              <a:t>) 688-88-44</a:t>
            </a:r>
            <a:endParaRPr lang="en-US" altLang="ru-RU" sz="1600" dirty="0">
              <a:solidFill>
                <a:srgbClr val="003F82"/>
              </a:solidFill>
              <a:latin typeface="Myriad Pro" charset="0"/>
            </a:endParaRPr>
          </a:p>
          <a:p>
            <a:pPr algn="ctr" eaLnBrk="1" hangingPunct="1">
              <a:buFont typeface="Arial" charset="0"/>
              <a:buNone/>
            </a:pPr>
            <a:r>
              <a:rPr lang="en-US" altLang="ru-RU" sz="1600" dirty="0">
                <a:solidFill>
                  <a:srgbClr val="003F82"/>
                </a:solidFill>
                <a:latin typeface="Myriad Pro" charset="0"/>
              </a:rPr>
              <a:t>http://igz.hse.ru, http://www.hse.ru</a:t>
            </a:r>
            <a:endParaRPr lang="ru-RU" altLang="ru-RU" sz="1600" dirty="0">
              <a:solidFill>
                <a:srgbClr val="003F82"/>
              </a:solidFill>
              <a:latin typeface="Myriad Pro" charset="0"/>
            </a:endParaRPr>
          </a:p>
        </p:txBody>
      </p:sp>
      <p:pic>
        <p:nvPicPr>
          <p:cNvPr id="25603" name="Picture 2" descr="C:\Users\nmaslova\Desktop\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30525" y="2635250"/>
            <a:ext cx="336073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7978" y="3019697"/>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79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5" name="Title 1"/>
          <p:cNvSpPr txBox="1">
            <a:spLocks/>
          </p:cNvSpPr>
          <p:nvPr/>
        </p:nvSpPr>
        <p:spPr bwMode="auto">
          <a:xfrm>
            <a:off x="1695450" y="228600"/>
            <a:ext cx="7448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endParaRPr lang="en-US" altLang="ru-RU" sz="2400">
              <a:solidFill>
                <a:schemeClr val="bg1"/>
              </a:solidFill>
              <a:latin typeface="Myriad Pro" charset="0"/>
            </a:endParaRPr>
          </a:p>
        </p:txBody>
      </p:sp>
      <p:sp>
        <p:nvSpPr>
          <p:cNvPr id="4" name="TextBox 3"/>
          <p:cNvSpPr txBox="1"/>
          <p:nvPr/>
        </p:nvSpPr>
        <p:spPr>
          <a:xfrm>
            <a:off x="1371600" y="248414"/>
            <a:ext cx="7658100" cy="707886"/>
          </a:xfrm>
          <a:prstGeom prst="rect">
            <a:avLst/>
          </a:prstGeom>
          <a:noFill/>
        </p:spPr>
        <p:txBody>
          <a:bodyPr wrap="square" rtlCol="0">
            <a:spAutoFit/>
          </a:bodyPr>
          <a:lstStyle/>
          <a:p>
            <a:pPr algn="ctr"/>
            <a:r>
              <a:rPr lang="ru-RU" sz="4000" dirty="0" smtClean="0">
                <a:solidFill>
                  <a:schemeClr val="bg1"/>
                </a:solidFill>
              </a:rPr>
              <a:t>Способы закупок</a:t>
            </a:r>
            <a:endParaRPr lang="ru-RU" sz="4000" dirty="0">
              <a:solidFill>
                <a:schemeClr val="bg1"/>
              </a:solidFill>
            </a:endParaRPr>
          </a:p>
        </p:txBody>
      </p:sp>
      <p:sp>
        <p:nvSpPr>
          <p:cNvPr id="2" name="Прямоугольник 1"/>
          <p:cNvSpPr/>
          <p:nvPr/>
        </p:nvSpPr>
        <p:spPr>
          <a:xfrm>
            <a:off x="179388" y="1653897"/>
            <a:ext cx="8774112" cy="2585323"/>
          </a:xfrm>
          <a:prstGeom prst="rect">
            <a:avLst/>
          </a:prstGeom>
        </p:spPr>
        <p:txBody>
          <a:bodyPr wrap="square">
            <a:spAutoFit/>
          </a:bodyPr>
          <a:lstStyle/>
          <a:p>
            <a:pPr algn="just"/>
            <a:r>
              <a:rPr lang="ru-RU" dirty="0" smtClean="0"/>
              <a:t>Часть 43 статьи 112</a:t>
            </a:r>
            <a:r>
              <a:rPr lang="en-US" dirty="0" smtClean="0"/>
              <a:t> </a:t>
            </a:r>
            <a:r>
              <a:rPr lang="ru-RU" dirty="0" smtClean="0"/>
              <a:t>Переходные положения)</a:t>
            </a:r>
          </a:p>
          <a:p>
            <a:pPr algn="just"/>
            <a:r>
              <a:rPr lang="ru-RU" dirty="0" smtClean="0"/>
              <a:t>Заказчики</a:t>
            </a:r>
            <a:r>
              <a:rPr lang="ru-RU" dirty="0"/>
              <a:t>, уполномоченные органы и уполномоченные учреждения при осуществлении закупок товаров, работ, услуг для обеспечения государственных, муниципальных нужд:</a:t>
            </a:r>
          </a:p>
          <a:p>
            <a:pPr algn="just"/>
            <a:r>
              <a:rPr lang="ru-RU" dirty="0" smtClean="0"/>
              <a:t>- </a:t>
            </a:r>
            <a:r>
              <a:rPr lang="ru-RU" dirty="0"/>
              <a:t>с 1 января 2019 года определяют поставщиков (подрядчиков, исполнителей) путем проведения электронных процедур. При этом заказчики, уполномоченные органы и уполномоченные учреждения не вправе проводить открытый конкурс, конкурс с ограниченным участием, двухэтапный конкурс, запрос котировок, запрос предложений не в электронной форме.</a:t>
            </a:r>
          </a:p>
        </p:txBody>
      </p:sp>
      <p:pic>
        <p:nvPicPr>
          <p:cNvPr id="3"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62400" y="4562475"/>
            <a:ext cx="609600" cy="609600"/>
          </a:xfrm>
          <a:prstGeom prst="rect">
            <a:avLst/>
          </a:prstGeom>
        </p:spPr>
      </p:pic>
    </p:spTree>
    <p:extLst>
      <p:ext uri="{BB962C8B-B14F-4D97-AF65-F5344CB8AC3E}">
        <p14:creationId xmlns:p14="http://schemas.microsoft.com/office/powerpoint/2010/main" val="19211775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14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5" name="Title 1"/>
          <p:cNvSpPr txBox="1">
            <a:spLocks/>
          </p:cNvSpPr>
          <p:nvPr/>
        </p:nvSpPr>
        <p:spPr bwMode="auto">
          <a:xfrm>
            <a:off x="1581150" y="228600"/>
            <a:ext cx="7448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endParaRPr lang="en-US" altLang="ru-RU" sz="2400">
              <a:solidFill>
                <a:schemeClr val="bg1"/>
              </a:solidFill>
              <a:latin typeface="Myriad Pro" charset="0"/>
            </a:endParaRPr>
          </a:p>
        </p:txBody>
      </p:sp>
      <p:sp>
        <p:nvSpPr>
          <p:cNvPr id="3" name="Прямоугольник 2"/>
          <p:cNvSpPr/>
          <p:nvPr/>
        </p:nvSpPr>
        <p:spPr>
          <a:xfrm>
            <a:off x="9524" y="1428750"/>
            <a:ext cx="9048751" cy="4016484"/>
          </a:xfrm>
          <a:prstGeom prst="rect">
            <a:avLst/>
          </a:prstGeom>
        </p:spPr>
        <p:txBody>
          <a:bodyPr wrap="square">
            <a:spAutoFit/>
          </a:bodyPr>
          <a:lstStyle/>
          <a:p>
            <a:r>
              <a:rPr lang="ru-RU" sz="1500" dirty="0"/>
              <a:t>Положения </a:t>
            </a:r>
            <a:r>
              <a:rPr lang="ru-RU" sz="1500" dirty="0">
                <a:hlinkClick r:id="rId5" action="ppaction://hlinkfile"/>
              </a:rPr>
              <a:t>части 43</a:t>
            </a:r>
            <a:r>
              <a:rPr lang="ru-RU" sz="1500" dirty="0"/>
              <a:t> </a:t>
            </a:r>
            <a:r>
              <a:rPr lang="ru-RU" sz="1500" dirty="0" smtClean="0"/>
              <a:t>(предыдущий слайд)не </a:t>
            </a:r>
            <a:r>
              <a:rPr lang="ru-RU" sz="1500" dirty="0"/>
              <a:t>распространяются на заказчиков в случае осуществления закупок, указанных в </a:t>
            </a:r>
            <a:r>
              <a:rPr lang="ru-RU" sz="1500" dirty="0">
                <a:hlinkClick r:id="rId6" action="ppaction://hlinkfile"/>
              </a:rPr>
              <a:t>статьях 75</a:t>
            </a:r>
            <a:r>
              <a:rPr lang="ru-RU" sz="1500" dirty="0"/>
              <a:t>, </a:t>
            </a:r>
            <a:r>
              <a:rPr lang="ru-RU" sz="1500" dirty="0">
                <a:hlinkClick r:id="rId7" action="ppaction://hlinkfile"/>
              </a:rPr>
              <a:t>76</a:t>
            </a:r>
            <a:r>
              <a:rPr lang="ru-RU" sz="1500" dirty="0"/>
              <a:t>, </a:t>
            </a:r>
            <a:r>
              <a:rPr lang="ru-RU" sz="1500" dirty="0">
                <a:hlinkClick r:id="rId8" action="ppaction://hlinkfile"/>
              </a:rPr>
              <a:t>80</a:t>
            </a:r>
            <a:r>
              <a:rPr lang="ru-RU" sz="1500" dirty="0"/>
              <a:t>, </a:t>
            </a:r>
            <a:r>
              <a:rPr lang="ru-RU" sz="1500" dirty="0">
                <a:hlinkClick r:id="rId9" action="ppaction://hlinkfile"/>
              </a:rPr>
              <a:t>82</a:t>
            </a:r>
            <a:r>
              <a:rPr lang="ru-RU" sz="1500" dirty="0"/>
              <a:t>, </a:t>
            </a:r>
            <a:r>
              <a:rPr lang="ru-RU" sz="1500" dirty="0">
                <a:hlinkClick r:id="rId10" action="ppaction://hlinkfile"/>
              </a:rPr>
              <a:t>84</a:t>
            </a:r>
            <a:r>
              <a:rPr lang="ru-RU" sz="1500" dirty="0"/>
              <a:t>, </a:t>
            </a:r>
            <a:r>
              <a:rPr lang="ru-RU" sz="1500" dirty="0">
                <a:hlinkClick r:id="rId11" action="ppaction://hlinkfile"/>
              </a:rPr>
              <a:t>93</a:t>
            </a:r>
            <a:r>
              <a:rPr lang="ru-RU" sz="1500" dirty="0"/>
              <a:t>, </a:t>
            </a:r>
            <a:r>
              <a:rPr lang="ru-RU" sz="1500" dirty="0">
                <a:hlinkClick r:id="rId12" action="ppaction://hlinkfile"/>
              </a:rPr>
              <a:t>111</a:t>
            </a:r>
            <a:r>
              <a:rPr lang="ru-RU" sz="1500" dirty="0"/>
              <a:t> и </a:t>
            </a:r>
            <a:r>
              <a:rPr lang="ru-RU" sz="1500" dirty="0">
                <a:hlinkClick r:id="rId13" action="ppaction://hlinkfile"/>
              </a:rPr>
              <a:t>111.1</a:t>
            </a:r>
            <a:r>
              <a:rPr lang="ru-RU" sz="1500" dirty="0"/>
              <a:t> настоящего Федерального закона</a:t>
            </a:r>
            <a:r>
              <a:rPr lang="ru-RU" sz="1500" dirty="0" smtClean="0"/>
              <a:t>.</a:t>
            </a:r>
          </a:p>
          <a:p>
            <a:pPr marL="285750" indent="-285750">
              <a:buFontTx/>
              <a:buChar char="-"/>
            </a:pPr>
            <a:r>
              <a:rPr lang="ru-RU" sz="1500" dirty="0" err="1" smtClean="0">
                <a:solidFill>
                  <a:srgbClr val="0070C0"/>
                </a:solidFill>
              </a:rPr>
              <a:t>Ст</a:t>
            </a:r>
            <a:r>
              <a:rPr lang="ru-RU" sz="1500" dirty="0" smtClean="0">
                <a:solidFill>
                  <a:srgbClr val="0070C0"/>
                </a:solidFill>
              </a:rPr>
              <a:t> 75</a:t>
            </a:r>
            <a:r>
              <a:rPr lang="ru-RU" sz="1500" dirty="0" smtClean="0"/>
              <a:t> запрос </a:t>
            </a:r>
            <a:r>
              <a:rPr lang="ru-RU" sz="1500" dirty="0"/>
              <a:t>котировок для обеспечения деятельности заказчика на территории иностранного </a:t>
            </a:r>
            <a:r>
              <a:rPr lang="ru-RU" sz="1500" dirty="0" smtClean="0"/>
              <a:t>государства</a:t>
            </a:r>
          </a:p>
          <a:p>
            <a:pPr marL="285750" indent="-285750">
              <a:buFontTx/>
              <a:buChar char="-"/>
            </a:pPr>
            <a:r>
              <a:rPr lang="ru-RU" sz="1500" dirty="0" err="1" smtClean="0">
                <a:solidFill>
                  <a:srgbClr val="0070C0"/>
                </a:solidFill>
              </a:rPr>
              <a:t>Ст</a:t>
            </a:r>
            <a:r>
              <a:rPr lang="ru-RU" sz="1500" dirty="0" smtClean="0">
                <a:solidFill>
                  <a:srgbClr val="0070C0"/>
                </a:solidFill>
              </a:rPr>
              <a:t> 76</a:t>
            </a:r>
            <a:r>
              <a:rPr lang="ru-RU" sz="1500" dirty="0" smtClean="0"/>
              <a:t> запрос </a:t>
            </a:r>
            <a:r>
              <a:rPr lang="ru-RU" sz="1500" dirty="0"/>
              <a:t>котировок для оказания скорой, в том числе скорой специализированной, медицинской помощи в экстренной или неотложной форме и нормального жизнеобеспечения </a:t>
            </a:r>
            <a:r>
              <a:rPr lang="ru-RU" sz="1500" dirty="0" smtClean="0"/>
              <a:t>граждан</a:t>
            </a:r>
          </a:p>
          <a:p>
            <a:pPr marL="285750" indent="-285750">
              <a:buFontTx/>
              <a:buChar char="-"/>
            </a:pPr>
            <a:r>
              <a:rPr lang="ru-RU" sz="1500" dirty="0" err="1" smtClean="0">
                <a:solidFill>
                  <a:srgbClr val="0070C0"/>
                </a:solidFill>
              </a:rPr>
              <a:t>Ст</a:t>
            </a:r>
            <a:r>
              <a:rPr lang="ru-RU" sz="1500" dirty="0" smtClean="0">
                <a:solidFill>
                  <a:srgbClr val="0070C0"/>
                </a:solidFill>
              </a:rPr>
              <a:t> 80</a:t>
            </a:r>
            <a:r>
              <a:rPr lang="ru-RU" sz="1500" dirty="0" smtClean="0"/>
              <a:t> предварительный отбор </a:t>
            </a:r>
            <a:r>
              <a:rPr lang="ru-RU" sz="1500" dirty="0"/>
              <a:t>участников закупки в целях оказания гуманитарной помощи либо ликвидации последствий чрезвычайных ситуаций природного или техногенного </a:t>
            </a:r>
            <a:r>
              <a:rPr lang="ru-RU" sz="1500" dirty="0" smtClean="0"/>
              <a:t>характера</a:t>
            </a:r>
          </a:p>
          <a:p>
            <a:pPr marL="285750" indent="-285750">
              <a:buFontTx/>
              <a:buChar char="-"/>
            </a:pPr>
            <a:r>
              <a:rPr lang="ru-RU" sz="1500" dirty="0" smtClean="0"/>
              <a:t>запрос </a:t>
            </a:r>
            <a:r>
              <a:rPr lang="ru-RU" sz="1500" dirty="0"/>
              <a:t>котировок в целях оказания гуманитарной помощи либо ликвидации последствий чрезвычайных ситуаций природного или техногенного </a:t>
            </a:r>
            <a:r>
              <a:rPr lang="ru-RU" sz="1500" dirty="0" smtClean="0"/>
              <a:t>характера</a:t>
            </a:r>
          </a:p>
          <a:p>
            <a:pPr marL="285750" indent="-285750">
              <a:buFontTx/>
              <a:buChar char="-"/>
            </a:pPr>
            <a:r>
              <a:rPr lang="ru-RU" sz="1500" dirty="0" err="1" smtClean="0">
                <a:solidFill>
                  <a:srgbClr val="0070C0"/>
                </a:solidFill>
              </a:rPr>
              <a:t>Ст</a:t>
            </a:r>
            <a:r>
              <a:rPr lang="ru-RU" sz="1500" dirty="0" smtClean="0">
                <a:solidFill>
                  <a:srgbClr val="0070C0"/>
                </a:solidFill>
              </a:rPr>
              <a:t> 84 </a:t>
            </a:r>
            <a:r>
              <a:rPr lang="ru-RU" sz="1500" dirty="0" smtClean="0"/>
              <a:t>применение </a:t>
            </a:r>
            <a:r>
              <a:rPr lang="ru-RU" sz="1500" dirty="0"/>
              <a:t>закрытых способов определения поставщиков (подрядчиков, исполнителей</a:t>
            </a:r>
            <a:r>
              <a:rPr lang="ru-RU" sz="1500" dirty="0" smtClean="0"/>
              <a:t>)</a:t>
            </a:r>
          </a:p>
          <a:p>
            <a:pPr marL="285750" indent="-285750">
              <a:buFontTx/>
              <a:buChar char="-"/>
            </a:pPr>
            <a:r>
              <a:rPr lang="ru-RU" sz="1500" dirty="0" err="1" smtClean="0">
                <a:solidFill>
                  <a:srgbClr val="0070C0"/>
                </a:solidFill>
              </a:rPr>
              <a:t>Ст</a:t>
            </a:r>
            <a:r>
              <a:rPr lang="ru-RU" sz="1500" dirty="0" smtClean="0">
                <a:solidFill>
                  <a:srgbClr val="0070C0"/>
                </a:solidFill>
              </a:rPr>
              <a:t> 93 </a:t>
            </a:r>
            <a:r>
              <a:rPr lang="ru-RU" sz="1500" dirty="0" smtClean="0"/>
              <a:t>закупка </a:t>
            </a:r>
            <a:r>
              <a:rPr lang="ru-RU" sz="1500" dirty="0"/>
              <a:t>у единственного поставщика (подрядчика, </a:t>
            </a:r>
            <a:r>
              <a:rPr lang="ru-RU" sz="1500" dirty="0" smtClean="0"/>
              <a:t>исполнителя)</a:t>
            </a:r>
          </a:p>
          <a:p>
            <a:pPr marL="285750" indent="-285750">
              <a:buFontTx/>
              <a:buChar char="-"/>
            </a:pPr>
            <a:r>
              <a:rPr lang="ru-RU" sz="1500" dirty="0" err="1" smtClean="0">
                <a:solidFill>
                  <a:srgbClr val="0070C0"/>
                </a:solidFill>
              </a:rPr>
              <a:t>Ст</a:t>
            </a:r>
            <a:r>
              <a:rPr lang="ru-RU" sz="1500" dirty="0" smtClean="0">
                <a:solidFill>
                  <a:srgbClr val="0070C0"/>
                </a:solidFill>
              </a:rPr>
              <a:t> 111 </a:t>
            </a:r>
            <a:r>
              <a:rPr lang="ru-RU" sz="1500" dirty="0" smtClean="0"/>
              <a:t>закупки </a:t>
            </a:r>
            <a:r>
              <a:rPr lang="ru-RU" sz="1500" dirty="0"/>
              <a:t>в соответствии с решением Правительства Российской Федерации</a:t>
            </a:r>
            <a:r>
              <a:rPr lang="ru-RU" sz="1500" dirty="0" smtClean="0"/>
              <a:t> </a:t>
            </a:r>
          </a:p>
          <a:p>
            <a:pPr marL="285750" indent="-285750">
              <a:buFontTx/>
              <a:buChar char="-"/>
            </a:pPr>
            <a:r>
              <a:rPr lang="ru-RU" sz="1500" dirty="0" err="1" smtClean="0">
                <a:solidFill>
                  <a:srgbClr val="0070C0"/>
                </a:solidFill>
              </a:rPr>
              <a:t>Ст</a:t>
            </a:r>
            <a:r>
              <a:rPr lang="ru-RU" sz="1500" dirty="0" smtClean="0">
                <a:solidFill>
                  <a:srgbClr val="0070C0"/>
                </a:solidFill>
              </a:rPr>
              <a:t> 111.1 </a:t>
            </a:r>
            <a:r>
              <a:rPr lang="ru-RU" sz="1500" dirty="0" smtClean="0"/>
              <a:t>закупки </a:t>
            </a:r>
            <a:r>
              <a:rPr lang="ru-RU" sz="1500" dirty="0"/>
              <a:t>на территории иностранного государства для обеспечения деятельности заказчиков, осуществляющих деятельность на территории иностранного </a:t>
            </a:r>
            <a:r>
              <a:rPr lang="ru-RU" sz="1500" dirty="0" smtClean="0"/>
              <a:t>государства</a:t>
            </a:r>
            <a:endParaRPr lang="ru-RU" sz="1500" dirty="0"/>
          </a:p>
        </p:txBody>
      </p:sp>
      <p:sp>
        <p:nvSpPr>
          <p:cNvPr id="6" name="Title 1"/>
          <p:cNvSpPr txBox="1">
            <a:spLocks/>
          </p:cNvSpPr>
          <p:nvPr/>
        </p:nvSpPr>
        <p:spPr bwMode="auto">
          <a:xfrm>
            <a:off x="1438275" y="209550"/>
            <a:ext cx="7448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smtClean="0">
                <a:solidFill>
                  <a:schemeClr val="bg1"/>
                </a:solidFill>
                <a:latin typeface="Myriad Pro" charset="0"/>
              </a:rPr>
              <a:t>Исключения  применения электронных процедур</a:t>
            </a:r>
            <a:endParaRPr lang="en-US" altLang="ru-RU" sz="2400" dirty="0">
              <a:solidFill>
                <a:schemeClr val="bg1"/>
              </a:solidFill>
              <a:latin typeface="Myriad Pro" charset="0"/>
            </a:endParaRPr>
          </a:p>
        </p:txBody>
      </p:sp>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381000" y="5562600"/>
            <a:ext cx="609600" cy="609600"/>
          </a:xfrm>
          <a:prstGeom prst="rect">
            <a:avLst/>
          </a:prstGeom>
        </p:spPr>
      </p:pic>
    </p:spTree>
    <p:extLst>
      <p:ext uri="{BB962C8B-B14F-4D97-AF65-F5344CB8AC3E}">
        <p14:creationId xmlns:p14="http://schemas.microsoft.com/office/powerpoint/2010/main" val="41291746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15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5" name="Title 1"/>
          <p:cNvSpPr txBox="1">
            <a:spLocks/>
          </p:cNvSpPr>
          <p:nvPr/>
        </p:nvSpPr>
        <p:spPr bwMode="auto">
          <a:xfrm>
            <a:off x="1581150" y="228600"/>
            <a:ext cx="7448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endParaRPr lang="en-US" altLang="ru-RU" sz="2400">
              <a:solidFill>
                <a:schemeClr val="bg1"/>
              </a:solidFill>
              <a:latin typeface="Myriad Pro" charset="0"/>
            </a:endParaRPr>
          </a:p>
        </p:txBody>
      </p:sp>
      <p:sp>
        <p:nvSpPr>
          <p:cNvPr id="4" name="Прямоугольник 3"/>
          <p:cNvSpPr/>
          <p:nvPr/>
        </p:nvSpPr>
        <p:spPr>
          <a:xfrm>
            <a:off x="138688" y="1395315"/>
            <a:ext cx="8868678" cy="4801314"/>
          </a:xfrm>
          <a:prstGeom prst="rect">
            <a:avLst/>
          </a:prstGeom>
        </p:spPr>
        <p:txBody>
          <a:bodyPr wrap="square">
            <a:spAutoFit/>
          </a:bodyPr>
          <a:lstStyle/>
          <a:p>
            <a:r>
              <a:rPr lang="ru-RU" b="1" i="1" dirty="0" smtClean="0"/>
              <a:t>Конкурс</a:t>
            </a:r>
            <a:r>
              <a:rPr lang="ru-RU" dirty="0" smtClean="0"/>
              <a:t> - победителем </a:t>
            </a:r>
            <a:r>
              <a:rPr lang="ru-RU" dirty="0"/>
              <a:t>признается участник закупки, предложивший </a:t>
            </a:r>
            <a:r>
              <a:rPr lang="ru-RU" b="1" dirty="0"/>
              <a:t>лучшие условия исполнения </a:t>
            </a:r>
            <a:r>
              <a:rPr lang="ru-RU" dirty="0"/>
              <a:t>контракта</a:t>
            </a:r>
            <a:r>
              <a:rPr lang="ru-RU" dirty="0" smtClean="0"/>
              <a:t>.</a:t>
            </a:r>
          </a:p>
          <a:p>
            <a:endParaRPr lang="ru-RU" dirty="0"/>
          </a:p>
          <a:p>
            <a:r>
              <a:rPr lang="ru-RU" b="1" i="1" dirty="0" smtClean="0"/>
              <a:t>Аукцион </a:t>
            </a:r>
            <a:r>
              <a:rPr lang="ru-RU" dirty="0" smtClean="0"/>
              <a:t>- победителем </a:t>
            </a:r>
            <a:r>
              <a:rPr lang="ru-RU" dirty="0"/>
              <a:t>признается участник закупки, предложивший </a:t>
            </a:r>
            <a:r>
              <a:rPr lang="ru-RU" b="1" dirty="0"/>
              <a:t>наименьшую цену контракта</a:t>
            </a:r>
            <a:r>
              <a:rPr lang="ru-RU" b="1" dirty="0" smtClean="0"/>
              <a:t>.</a:t>
            </a:r>
          </a:p>
          <a:p>
            <a:endParaRPr lang="ru-RU" b="1" dirty="0" smtClean="0"/>
          </a:p>
          <a:p>
            <a:r>
              <a:rPr lang="ru-RU" b="1" i="1" dirty="0" smtClean="0"/>
              <a:t>Запрос котировок </a:t>
            </a:r>
            <a:r>
              <a:rPr lang="ru-RU" dirty="0" smtClean="0"/>
              <a:t>- победителем признается </a:t>
            </a:r>
            <a:r>
              <a:rPr lang="ru-RU" dirty="0"/>
              <a:t>участник закупки, предложивший </a:t>
            </a:r>
            <a:r>
              <a:rPr lang="ru-RU" b="1" dirty="0"/>
              <a:t>наиболее низкую цену контракта</a:t>
            </a:r>
            <a:r>
              <a:rPr lang="ru-RU" dirty="0" smtClean="0"/>
              <a:t>.</a:t>
            </a:r>
          </a:p>
          <a:p>
            <a:endParaRPr lang="ru-RU" dirty="0"/>
          </a:p>
          <a:p>
            <a:r>
              <a:rPr lang="ru-RU" b="1" i="1" dirty="0" smtClean="0"/>
              <a:t>Запрос предложений </a:t>
            </a:r>
            <a:r>
              <a:rPr lang="ru-RU" dirty="0" smtClean="0"/>
              <a:t>- победителем признается </a:t>
            </a:r>
            <a:r>
              <a:rPr lang="ru-RU" dirty="0"/>
              <a:t>участник закупки, направивший окончательное предложение, которое </a:t>
            </a:r>
            <a:r>
              <a:rPr lang="ru-RU" b="1" dirty="0"/>
              <a:t>наилучшим образом соответствует установленным заказчиком требованиям</a:t>
            </a:r>
            <a:r>
              <a:rPr lang="ru-RU" dirty="0"/>
              <a:t> к товару, работе или услуге</a:t>
            </a:r>
            <a:r>
              <a:rPr lang="ru-RU" dirty="0" smtClean="0"/>
              <a:t>.</a:t>
            </a:r>
            <a:endParaRPr lang="en-US" dirty="0" smtClean="0"/>
          </a:p>
          <a:p>
            <a:endParaRPr lang="en-US" dirty="0"/>
          </a:p>
          <a:p>
            <a:r>
              <a:rPr lang="ru-RU" b="1" i="1" dirty="0"/>
              <a:t>Единственный поставщик  (ст. 93)</a:t>
            </a:r>
          </a:p>
          <a:p>
            <a:r>
              <a:rPr lang="ru-RU" dirty="0" smtClean="0"/>
              <a:t>Произвольное </a:t>
            </a:r>
            <a:r>
              <a:rPr lang="ru-RU" dirty="0"/>
              <a:t>– при проведении «малых закупок» (</a:t>
            </a:r>
            <a:r>
              <a:rPr lang="ru-RU" dirty="0" smtClean="0"/>
              <a:t>п.4, 5) </a:t>
            </a:r>
            <a:endParaRPr lang="ru-RU" dirty="0"/>
          </a:p>
          <a:p>
            <a:r>
              <a:rPr lang="ru-RU" dirty="0" smtClean="0"/>
              <a:t>Безальтернативное </a:t>
            </a:r>
            <a:r>
              <a:rPr lang="ru-RU" dirty="0"/>
              <a:t>– в иных </a:t>
            </a:r>
            <a:r>
              <a:rPr lang="ru-RU" dirty="0" smtClean="0"/>
              <a:t>случаях</a:t>
            </a:r>
            <a:endParaRPr lang="ru-RU" dirty="0"/>
          </a:p>
        </p:txBody>
      </p:sp>
      <p:sp>
        <p:nvSpPr>
          <p:cNvPr id="5" name="Title 1"/>
          <p:cNvSpPr txBox="1">
            <a:spLocks/>
          </p:cNvSpPr>
          <p:nvPr/>
        </p:nvSpPr>
        <p:spPr bwMode="auto">
          <a:xfrm>
            <a:off x="1438275" y="209550"/>
            <a:ext cx="7448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smtClean="0">
                <a:solidFill>
                  <a:schemeClr val="bg1"/>
                </a:solidFill>
                <a:latin typeface="Myriad Pro" charset="0"/>
              </a:rPr>
              <a:t>Выбор победителя при различных способах закупки</a:t>
            </a:r>
            <a:endParaRPr lang="en-US" altLang="ru-RU" sz="2400" dirty="0">
              <a:solidFill>
                <a:schemeClr val="bg1"/>
              </a:solidFill>
              <a:latin typeface="Myriad Pro" charset="0"/>
            </a:endParaRPr>
          </a:p>
        </p:txBody>
      </p:sp>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34250" y="5267325"/>
            <a:ext cx="609600" cy="609600"/>
          </a:xfrm>
          <a:prstGeom prst="rect">
            <a:avLst/>
          </a:prstGeom>
        </p:spPr>
      </p:pic>
    </p:spTree>
    <p:extLst>
      <p:ext uri="{BB962C8B-B14F-4D97-AF65-F5344CB8AC3E}">
        <p14:creationId xmlns:p14="http://schemas.microsoft.com/office/powerpoint/2010/main" val="36785551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32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5" name="Title 1"/>
          <p:cNvSpPr txBox="1">
            <a:spLocks/>
          </p:cNvSpPr>
          <p:nvPr/>
        </p:nvSpPr>
        <p:spPr bwMode="auto">
          <a:xfrm>
            <a:off x="1581150" y="228600"/>
            <a:ext cx="7448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endParaRPr lang="en-US" altLang="ru-RU" sz="2400">
              <a:solidFill>
                <a:schemeClr val="bg1"/>
              </a:solidFill>
              <a:latin typeface="Myriad Pro" charset="0"/>
            </a:endParaRPr>
          </a:p>
        </p:txBody>
      </p:sp>
      <p:sp>
        <p:nvSpPr>
          <p:cNvPr id="4" name="Title 1"/>
          <p:cNvSpPr txBox="1">
            <a:spLocks/>
          </p:cNvSpPr>
          <p:nvPr/>
        </p:nvSpPr>
        <p:spPr bwMode="auto">
          <a:xfrm>
            <a:off x="1438275" y="209550"/>
            <a:ext cx="7448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r>
              <a:rPr lang="ru-RU" altLang="ru-RU" sz="2400" dirty="0" smtClean="0">
                <a:solidFill>
                  <a:schemeClr val="bg1"/>
                </a:solidFill>
                <a:latin typeface="Myriad Pro" charset="0"/>
              </a:rPr>
              <a:t>Особенности проведения электронных процедур</a:t>
            </a:r>
            <a:endParaRPr lang="en-US" altLang="ru-RU" sz="2400" dirty="0">
              <a:solidFill>
                <a:schemeClr val="bg1"/>
              </a:solidFill>
              <a:latin typeface="Myriad Pro" charset="0"/>
            </a:endParaRPr>
          </a:p>
        </p:txBody>
      </p:sp>
      <p:sp>
        <p:nvSpPr>
          <p:cNvPr id="2" name="Прямоугольник 1"/>
          <p:cNvSpPr/>
          <p:nvPr/>
        </p:nvSpPr>
        <p:spPr>
          <a:xfrm>
            <a:off x="161923" y="2992776"/>
            <a:ext cx="7762875" cy="2246769"/>
          </a:xfrm>
          <a:prstGeom prst="rect">
            <a:avLst/>
          </a:prstGeom>
          <a:ln>
            <a:solidFill>
              <a:srgbClr val="002060"/>
            </a:solidFill>
          </a:ln>
        </p:spPr>
        <p:txBody>
          <a:bodyPr wrap="square">
            <a:spAutoFit/>
          </a:bodyPr>
          <a:lstStyle/>
          <a:p>
            <a:r>
              <a:rPr lang="ru-RU" sz="1400" dirty="0" smtClean="0"/>
              <a:t>, </a:t>
            </a:r>
            <a:r>
              <a:rPr lang="ru-RU" sz="1400" dirty="0"/>
              <a:t>в том </a:t>
            </a:r>
            <a:r>
              <a:rPr lang="ru-RU" sz="1400" dirty="0" smtClean="0"/>
              <a:t>числе</a:t>
            </a:r>
          </a:p>
          <a:p>
            <a:pPr marL="285750" indent="-285750">
              <a:buFontTx/>
              <a:buChar char="-"/>
            </a:pPr>
            <a:r>
              <a:rPr lang="ru-RU" sz="1400" dirty="0" smtClean="0"/>
              <a:t>направление </a:t>
            </a:r>
            <a:r>
              <a:rPr lang="ru-RU" sz="1400" dirty="0"/>
              <a:t>участниками закупок запросов о даче разъяснений положений извещения об осуществлении закупки и (или) документации о закупке</a:t>
            </a:r>
            <a:r>
              <a:rPr lang="ru-RU" sz="1400" dirty="0" smtClean="0"/>
              <a:t>, </a:t>
            </a:r>
          </a:p>
          <a:p>
            <a:pPr marL="285750" indent="-285750">
              <a:buFontTx/>
              <a:buChar char="-"/>
            </a:pPr>
            <a:r>
              <a:rPr lang="ru-RU" sz="1400" dirty="0" smtClean="0"/>
              <a:t>подача </a:t>
            </a:r>
            <a:r>
              <a:rPr lang="ru-RU" sz="1400" dirty="0"/>
              <a:t>участниками закупок заявок на участие в закупке, предложений о цене контракта, окончательных предложений, </a:t>
            </a:r>
            <a:endParaRPr lang="ru-RU" sz="1400" dirty="0" smtClean="0"/>
          </a:p>
          <a:p>
            <a:pPr marL="285750" indent="-285750">
              <a:buFontTx/>
              <a:buChar char="-"/>
            </a:pPr>
            <a:r>
              <a:rPr lang="ru-RU" sz="1400" dirty="0" smtClean="0"/>
              <a:t>предоставление </a:t>
            </a:r>
            <a:r>
              <a:rPr lang="ru-RU" sz="1400" dirty="0"/>
              <a:t>комиссии по осуществлению закупок доступа к указанным заявкам</a:t>
            </a:r>
            <a:r>
              <a:rPr lang="ru-RU" sz="1400" dirty="0" smtClean="0"/>
              <a:t>, </a:t>
            </a:r>
          </a:p>
          <a:p>
            <a:pPr marL="285750" indent="-285750">
              <a:buFontTx/>
              <a:buChar char="-"/>
            </a:pPr>
            <a:r>
              <a:rPr lang="ru-RU" sz="1400" dirty="0" smtClean="0"/>
              <a:t>сопоставление </a:t>
            </a:r>
            <a:r>
              <a:rPr lang="ru-RU" sz="1400" dirty="0"/>
              <a:t>предложений о цене контракта участников закупки</a:t>
            </a:r>
            <a:r>
              <a:rPr lang="ru-RU" sz="1400" dirty="0" smtClean="0"/>
              <a:t>, </a:t>
            </a:r>
          </a:p>
          <a:p>
            <a:pPr marL="285750" indent="-285750">
              <a:buFontTx/>
              <a:buChar char="-"/>
            </a:pPr>
            <a:r>
              <a:rPr lang="ru-RU" sz="1400" dirty="0" smtClean="0"/>
              <a:t>формирование </a:t>
            </a:r>
            <a:r>
              <a:rPr lang="ru-RU" sz="1400" dirty="0"/>
              <a:t>протоколов, </a:t>
            </a:r>
            <a:r>
              <a:rPr lang="ru-RU" sz="1400" dirty="0" smtClean="0"/>
              <a:t> </a:t>
            </a:r>
          </a:p>
          <a:p>
            <a:pPr marL="285750" indent="-285750">
              <a:buFontTx/>
              <a:buChar char="-"/>
            </a:pPr>
            <a:r>
              <a:rPr lang="ru-RU" sz="1400" dirty="0" smtClean="0"/>
              <a:t>заключение </a:t>
            </a:r>
            <a:r>
              <a:rPr lang="ru-RU" sz="1400" dirty="0"/>
              <a:t>контракта с победителем закупки</a:t>
            </a:r>
            <a:r>
              <a:rPr lang="ru-RU" sz="1400" dirty="0" smtClean="0"/>
              <a:t>,</a:t>
            </a:r>
          </a:p>
          <a:p>
            <a:r>
              <a:rPr lang="ru-RU" sz="1400" dirty="0" smtClean="0"/>
              <a:t> , </a:t>
            </a:r>
            <a:r>
              <a:rPr lang="ru-RU" sz="1400" dirty="0"/>
              <a:t>если иное не предусмотрено настоящим Федеральным </a:t>
            </a:r>
            <a:r>
              <a:rPr lang="ru-RU" sz="1400" dirty="0" smtClean="0"/>
              <a:t>законом</a:t>
            </a:r>
            <a:endParaRPr lang="ru-RU" sz="1400" dirty="0"/>
          </a:p>
        </p:txBody>
      </p:sp>
      <p:sp>
        <p:nvSpPr>
          <p:cNvPr id="3" name="Прямоугольник 2"/>
          <p:cNvSpPr/>
          <p:nvPr/>
        </p:nvSpPr>
        <p:spPr>
          <a:xfrm>
            <a:off x="161923" y="1743115"/>
            <a:ext cx="3457577" cy="523220"/>
          </a:xfrm>
          <a:prstGeom prst="rect">
            <a:avLst/>
          </a:prstGeom>
        </p:spPr>
        <p:txBody>
          <a:bodyPr wrap="square">
            <a:spAutoFit/>
          </a:bodyPr>
          <a:lstStyle/>
          <a:p>
            <a:r>
              <a:rPr lang="ru-RU" sz="1400" dirty="0">
                <a:solidFill>
                  <a:prstClr val="black"/>
                </a:solidFill>
              </a:rPr>
              <a:t>Проведение электронных процедур, закрытых электронных процедур</a:t>
            </a:r>
            <a:endParaRPr lang="ru-RU" sz="1400" dirty="0"/>
          </a:p>
        </p:txBody>
      </p:sp>
      <p:sp>
        <p:nvSpPr>
          <p:cNvPr id="5" name="Прямоугольник 4"/>
          <p:cNvSpPr/>
          <p:nvPr/>
        </p:nvSpPr>
        <p:spPr>
          <a:xfrm>
            <a:off x="4933951" y="1419950"/>
            <a:ext cx="3962400" cy="1384995"/>
          </a:xfrm>
          <a:prstGeom prst="rect">
            <a:avLst/>
          </a:prstGeom>
        </p:spPr>
        <p:txBody>
          <a:bodyPr wrap="square">
            <a:spAutoFit/>
          </a:bodyPr>
          <a:lstStyle/>
          <a:p>
            <a:r>
              <a:rPr lang="ru-RU" sz="1400" dirty="0">
                <a:solidFill>
                  <a:prstClr val="black"/>
                </a:solidFill>
              </a:rPr>
              <a:t>обеспечивается на электронной площадке оператором электронной площадки, а при проведении закрытых электронных процедур на специализированной электронной площадке оператором специализированной электронной площадки</a:t>
            </a:r>
            <a:endParaRPr lang="ru-RU" sz="1400" dirty="0"/>
          </a:p>
        </p:txBody>
      </p:sp>
      <p:sp>
        <p:nvSpPr>
          <p:cNvPr id="6" name="Прямоугольник 5"/>
          <p:cNvSpPr/>
          <p:nvPr/>
        </p:nvSpPr>
        <p:spPr>
          <a:xfrm>
            <a:off x="161924" y="5448191"/>
            <a:ext cx="8734427" cy="738664"/>
          </a:xfrm>
          <a:prstGeom prst="rect">
            <a:avLst/>
          </a:prstGeom>
        </p:spPr>
        <p:txBody>
          <a:bodyPr wrap="square">
            <a:spAutoFit/>
          </a:bodyPr>
          <a:lstStyle/>
          <a:p>
            <a:pPr lvl="0" algn="ctr"/>
            <a:r>
              <a:rPr lang="ru-RU" sz="1400" dirty="0" smtClean="0">
                <a:solidFill>
                  <a:prstClr val="black"/>
                </a:solidFill>
              </a:rPr>
              <a:t>При </a:t>
            </a:r>
            <a:r>
              <a:rPr lang="ru-RU" sz="1400" dirty="0">
                <a:solidFill>
                  <a:prstClr val="black"/>
                </a:solidFill>
              </a:rPr>
              <a:t>этом оператор электронной площадки, </a:t>
            </a:r>
            <a:r>
              <a:rPr lang="ru-RU" sz="1400" dirty="0" smtClean="0">
                <a:solidFill>
                  <a:prstClr val="black"/>
                </a:solidFill>
              </a:rPr>
              <a:t>(в том числе специализированной) </a:t>
            </a:r>
          </a:p>
          <a:p>
            <a:pPr lvl="0" algn="ctr"/>
            <a:r>
              <a:rPr lang="ru-RU" sz="1400" dirty="0" smtClean="0">
                <a:solidFill>
                  <a:prstClr val="black"/>
                </a:solidFill>
              </a:rPr>
              <a:t> </a:t>
            </a:r>
            <a:r>
              <a:rPr lang="ru-RU" sz="1400" dirty="0">
                <a:solidFill>
                  <a:prstClr val="black"/>
                </a:solidFill>
              </a:rPr>
              <a:t>не вправе отказаться от проведения электронной процедуры, </a:t>
            </a:r>
            <a:r>
              <a:rPr lang="ru-RU" sz="1400" dirty="0" smtClean="0">
                <a:solidFill>
                  <a:prstClr val="black"/>
                </a:solidFill>
              </a:rPr>
              <a:t>(закрытой) </a:t>
            </a:r>
          </a:p>
          <a:p>
            <a:pPr lvl="0" algn="ctr"/>
            <a:r>
              <a:rPr lang="ru-RU" sz="1400" dirty="0" smtClean="0">
                <a:solidFill>
                  <a:prstClr val="black"/>
                </a:solidFill>
              </a:rPr>
              <a:t>на </a:t>
            </a:r>
            <a:r>
              <a:rPr lang="ru-RU" sz="1400" dirty="0">
                <a:solidFill>
                  <a:prstClr val="black"/>
                </a:solidFill>
              </a:rPr>
              <a:t>такой электронной площадке, специализированной электронной площадке соответственно.</a:t>
            </a:r>
          </a:p>
        </p:txBody>
      </p:sp>
      <p:sp>
        <p:nvSpPr>
          <p:cNvPr id="7" name="Стрелка вправо 6"/>
          <p:cNvSpPr/>
          <p:nvPr/>
        </p:nvSpPr>
        <p:spPr>
          <a:xfrm rot="5400000">
            <a:off x="1448369" y="2216554"/>
            <a:ext cx="538610" cy="828675"/>
          </a:xfrm>
          <a:prstGeom prst="rightArrow">
            <a:avLst/>
          </a:prstGeom>
          <a:solidFill>
            <a:schemeClr val="bg1"/>
          </a:solidFill>
          <a:ln>
            <a:solidFill>
              <a:srgbClr val="003F8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schemeClr val="bg1"/>
              </a:solidFill>
            </a:endParaRPr>
          </a:p>
        </p:txBody>
      </p:sp>
      <p:sp>
        <p:nvSpPr>
          <p:cNvPr id="8" name="Стрелка вправо 7"/>
          <p:cNvSpPr/>
          <p:nvPr/>
        </p:nvSpPr>
        <p:spPr>
          <a:xfrm>
            <a:off x="3457575" y="1924050"/>
            <a:ext cx="1343025" cy="188397"/>
          </a:xfrm>
          <a:prstGeom prst="rightArrow">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39126" y="4562475"/>
            <a:ext cx="609600" cy="609600"/>
          </a:xfrm>
          <a:prstGeom prst="rect">
            <a:avLst/>
          </a:prstGeom>
        </p:spPr>
      </p:pic>
    </p:spTree>
    <p:extLst>
      <p:ext uri="{BB962C8B-B14F-4D97-AF65-F5344CB8AC3E}">
        <p14:creationId xmlns:p14="http://schemas.microsoft.com/office/powerpoint/2010/main" val="18517405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369"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5" name="Title 1"/>
          <p:cNvSpPr txBox="1">
            <a:spLocks/>
          </p:cNvSpPr>
          <p:nvPr/>
        </p:nvSpPr>
        <p:spPr bwMode="auto">
          <a:xfrm>
            <a:off x="1581150" y="228600"/>
            <a:ext cx="7448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0"/>
              </a:spcBef>
              <a:buFontTx/>
              <a:buNone/>
            </a:pPr>
            <a:endParaRPr lang="en-US" altLang="ru-RU" sz="2400">
              <a:solidFill>
                <a:schemeClr val="bg1"/>
              </a:solidFill>
              <a:latin typeface="Myriad Pro" charset="0"/>
            </a:endParaRPr>
          </a:p>
        </p:txBody>
      </p:sp>
      <p:sp>
        <p:nvSpPr>
          <p:cNvPr id="3076" name="Заголовок 1"/>
          <p:cNvSpPr txBox="1">
            <a:spLocks/>
          </p:cNvSpPr>
          <p:nvPr/>
        </p:nvSpPr>
        <p:spPr bwMode="auto">
          <a:xfrm>
            <a:off x="255588" y="1416050"/>
            <a:ext cx="8424862"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a:spcBef>
                <a:spcPct val="0"/>
              </a:spcBef>
              <a:buFontTx/>
              <a:buNone/>
            </a:pPr>
            <a:r>
              <a:rPr lang="ru-RU" altLang="ru-RU" dirty="0">
                <a:solidFill>
                  <a:srgbClr val="0070C0"/>
                </a:solidFill>
                <a:latin typeface="Times New Roman" pitchFamily="18" charset="0"/>
                <a:cs typeface="Times New Roman" pitchFamily="18" charset="0"/>
              </a:rPr>
              <a:t>ПАРАМЕТРЫ, ВЛИЯЮЩИЕ</a:t>
            </a:r>
            <a:br>
              <a:rPr lang="ru-RU" altLang="ru-RU" dirty="0">
                <a:solidFill>
                  <a:srgbClr val="0070C0"/>
                </a:solidFill>
                <a:latin typeface="Times New Roman" pitchFamily="18" charset="0"/>
                <a:cs typeface="Times New Roman" pitchFamily="18" charset="0"/>
              </a:rPr>
            </a:br>
            <a:r>
              <a:rPr lang="ru-RU" altLang="ru-RU" dirty="0">
                <a:solidFill>
                  <a:srgbClr val="0070C0"/>
                </a:solidFill>
                <a:latin typeface="Times New Roman" pitchFamily="18" charset="0"/>
                <a:cs typeface="Times New Roman" pitchFamily="18" charset="0"/>
              </a:rPr>
              <a:t> НА ВЫБОР СПОСОБА ОПРЕДЕЛЕНИЯ ПОСТАВЩИКА</a:t>
            </a:r>
          </a:p>
        </p:txBody>
      </p:sp>
      <p:sp>
        <p:nvSpPr>
          <p:cNvPr id="2" name="TextBox 1"/>
          <p:cNvSpPr txBox="1"/>
          <p:nvPr/>
        </p:nvSpPr>
        <p:spPr>
          <a:xfrm>
            <a:off x="66674" y="3140039"/>
            <a:ext cx="8963025" cy="1923604"/>
          </a:xfrm>
          <a:prstGeom prst="rect">
            <a:avLst/>
          </a:prstGeom>
          <a:noFill/>
        </p:spPr>
        <p:txBody>
          <a:bodyPr wrap="square" rtlCol="0">
            <a:spAutoFit/>
          </a:bodyPr>
          <a:lstStyle/>
          <a:p>
            <a:r>
              <a:rPr lang="ru-RU" sz="1700" dirty="0" smtClean="0"/>
              <a:t>Способ определения поставщика (исполнителя, подрядчика) выбирают при планировании, то есть при подготовке плана-графика закупок.  У каждой закупки есть параметры, или характеристики,  - это НМЦК, сроки исполнения контракта, время, необходимое на проведение процедуры. Кроме того, заказчик при выборе способа должен учитывать ограничения, накладываемые законом на возможность применения того или иного способа закупки. Ограничения на применение установлены для всех способов, кроме электронного аукциона.</a:t>
            </a:r>
            <a:endParaRPr lang="ru-RU" sz="1700" dirty="0"/>
          </a:p>
        </p:txBody>
      </p:sp>
      <p:pic>
        <p:nvPicPr>
          <p:cNvPr id="3"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935972" y="5622851"/>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36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5123" name="Title 1"/>
          <p:cNvSpPr txBox="1">
            <a:spLocks/>
          </p:cNvSpPr>
          <p:nvPr/>
        </p:nvSpPr>
        <p:spPr bwMode="auto">
          <a:xfrm>
            <a:off x="1428750" y="242888"/>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marL="0" lvl="8" indent="0" algn="ctr">
              <a:buFont typeface="Arial" charset="0"/>
              <a:buNone/>
              <a:defRPr/>
            </a:pPr>
            <a:r>
              <a:rPr lang="ru-RU" sz="3600" b="1" i="1" dirty="0" smtClean="0">
                <a:solidFill>
                  <a:schemeClr val="bg1"/>
                </a:solidFill>
              </a:rPr>
              <a:t>КОНКУРЕНТНОСТЬ</a:t>
            </a:r>
            <a:endParaRPr lang="ru-RU" sz="3600" b="1" i="1" dirty="0">
              <a:solidFill>
                <a:schemeClr val="bg1"/>
              </a:solidFill>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134155103"/>
              </p:ext>
            </p:extLst>
          </p:nvPr>
        </p:nvGraphicFramePr>
        <p:xfrm>
          <a:off x="92075" y="1387476"/>
          <a:ext cx="8785226" cy="2889249"/>
        </p:xfrm>
        <a:graphic>
          <a:graphicData uri="http://schemas.openxmlformats.org/drawingml/2006/table">
            <a:tbl>
              <a:tblPr firstRow="1" bandRow="1">
                <a:tableStyleId>{5C22544A-7EE6-4342-B048-85BDC9FD1C3A}</a:tableStyleId>
              </a:tblPr>
              <a:tblGrid>
                <a:gridCol w="4165600"/>
                <a:gridCol w="4619626"/>
              </a:tblGrid>
              <a:tr h="2889249">
                <a:tc>
                  <a:txBody>
                    <a:bodyPr/>
                    <a:lstStyle/>
                    <a:p>
                      <a:pPr algn="ctr"/>
                      <a:r>
                        <a:rPr lang="ru-RU" sz="1800" dirty="0" smtClean="0">
                          <a:solidFill>
                            <a:srgbClr val="7030A0"/>
                          </a:solidFill>
                        </a:rPr>
                        <a:t>КОНКУРЕНТНЫЕ СОП</a:t>
                      </a:r>
                      <a:endParaRPr lang="en-US" sz="1800" dirty="0" smtClean="0">
                        <a:solidFill>
                          <a:srgbClr val="7030A0"/>
                        </a:solidFill>
                      </a:endParaRPr>
                    </a:p>
                    <a:p>
                      <a:pPr algn="l"/>
                      <a:r>
                        <a:rPr lang="ru-RU" sz="1800" dirty="0" smtClean="0">
                          <a:solidFill>
                            <a:srgbClr val="7030A0"/>
                          </a:solidFill>
                        </a:rPr>
                        <a:t>КОНКУРСЫ </a:t>
                      </a:r>
                    </a:p>
                    <a:p>
                      <a:pPr algn="ctr"/>
                      <a:r>
                        <a:rPr lang="en-US" sz="1800" dirty="0" smtClean="0">
                          <a:solidFill>
                            <a:srgbClr val="7030A0"/>
                          </a:solidFill>
                        </a:rPr>
                        <a:t>-</a:t>
                      </a:r>
                      <a:r>
                        <a:rPr lang="ru-RU" sz="1800" dirty="0" smtClean="0">
                          <a:solidFill>
                            <a:srgbClr val="7030A0"/>
                          </a:solidFill>
                        </a:rPr>
                        <a:t>открытые</a:t>
                      </a:r>
                      <a:r>
                        <a:rPr lang="ru-RU" sz="1800" baseline="0" dirty="0" smtClean="0">
                          <a:solidFill>
                            <a:srgbClr val="7030A0"/>
                          </a:solidFill>
                        </a:rPr>
                        <a:t> в электронной форме, закрытые</a:t>
                      </a:r>
                      <a:endParaRPr lang="ru-RU" sz="1800" dirty="0" smtClean="0">
                        <a:solidFill>
                          <a:srgbClr val="7030A0"/>
                        </a:solidFill>
                      </a:endParaRPr>
                    </a:p>
                    <a:p>
                      <a:pPr algn="l"/>
                      <a:r>
                        <a:rPr lang="ru-RU" sz="1800" dirty="0" smtClean="0">
                          <a:solidFill>
                            <a:srgbClr val="7030A0"/>
                          </a:solidFill>
                        </a:rPr>
                        <a:t>АУКЦИОНЫ</a:t>
                      </a:r>
                    </a:p>
                    <a:p>
                      <a:pPr algn="ctr"/>
                      <a:r>
                        <a:rPr lang="ru-RU" sz="1800" dirty="0" smtClean="0">
                          <a:solidFill>
                            <a:srgbClr val="7030A0"/>
                          </a:solidFill>
                        </a:rPr>
                        <a:t>Электронный, закрытый</a:t>
                      </a:r>
                      <a:endParaRPr lang="ru-RU" sz="1800" dirty="0" smtClean="0">
                        <a:solidFill>
                          <a:srgbClr val="7030A0"/>
                        </a:solidFill>
                      </a:endParaRPr>
                    </a:p>
                    <a:p>
                      <a:pPr algn="l"/>
                      <a:r>
                        <a:rPr lang="ru-RU" sz="1800" dirty="0" smtClean="0">
                          <a:solidFill>
                            <a:srgbClr val="7030A0"/>
                          </a:solidFill>
                        </a:rPr>
                        <a:t>ЗАПРОС </a:t>
                      </a:r>
                      <a:r>
                        <a:rPr lang="ru-RU" sz="1800" dirty="0" smtClean="0">
                          <a:solidFill>
                            <a:srgbClr val="7030A0"/>
                          </a:solidFill>
                        </a:rPr>
                        <a:t>КОТИРОВОК в электронной форме</a:t>
                      </a:r>
                      <a:endParaRPr lang="ru-RU" sz="1800" dirty="0" smtClean="0">
                        <a:solidFill>
                          <a:srgbClr val="7030A0"/>
                        </a:solidFill>
                      </a:endParaRPr>
                    </a:p>
                    <a:p>
                      <a:pPr algn="l"/>
                      <a:r>
                        <a:rPr lang="ru-RU" sz="1800" dirty="0" smtClean="0">
                          <a:solidFill>
                            <a:srgbClr val="7030A0"/>
                          </a:solidFill>
                        </a:rPr>
                        <a:t>ЗАПРОС </a:t>
                      </a:r>
                      <a:r>
                        <a:rPr lang="ru-RU" sz="1800" dirty="0" smtClean="0">
                          <a:solidFill>
                            <a:srgbClr val="7030A0"/>
                          </a:solidFill>
                        </a:rPr>
                        <a:t>ПРЕДЛОЖЕНИЙ в электронной форме</a:t>
                      </a:r>
                      <a:endParaRPr lang="ru-RU" sz="1800" dirty="0">
                        <a:solidFill>
                          <a:srgbClr val="7030A0"/>
                        </a:solidFill>
                      </a:endParaRPr>
                    </a:p>
                  </a:txBody>
                  <a:tcPr marL="91443" marR="91443" marT="45712" marB="457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smtClean="0">
                          <a:solidFill>
                            <a:srgbClr val="7030A0"/>
                          </a:solidFill>
                        </a:rPr>
                        <a:t>НЕКОНКУРЕНТНЫЕ СОП</a:t>
                      </a:r>
                    </a:p>
                    <a:p>
                      <a:pPr algn="ctr"/>
                      <a:r>
                        <a:rPr lang="ru-RU" sz="1800" dirty="0" smtClean="0">
                          <a:solidFill>
                            <a:srgbClr val="7030A0"/>
                          </a:solidFill>
                        </a:rPr>
                        <a:t>ЗАКУПКА У ЕДИНСТВЕННОГО ПОСТАВЩИКА (СТ 93):</a:t>
                      </a:r>
                    </a:p>
                    <a:p>
                      <a:pPr marL="285750" indent="-285750" algn="ctr">
                        <a:buFontTx/>
                        <a:buChar char="-"/>
                      </a:pPr>
                      <a:r>
                        <a:rPr lang="ru-RU" sz="1800" dirty="0" smtClean="0">
                          <a:solidFill>
                            <a:srgbClr val="7030A0"/>
                          </a:solidFill>
                        </a:rPr>
                        <a:t>МАЛЫЕ ЗАКУПКИ (П 4,</a:t>
                      </a:r>
                      <a:r>
                        <a:rPr lang="ru-RU" sz="1800" baseline="0" dirty="0" smtClean="0">
                          <a:solidFill>
                            <a:srgbClr val="7030A0"/>
                          </a:solidFill>
                        </a:rPr>
                        <a:t> п 5</a:t>
                      </a:r>
                      <a:r>
                        <a:rPr lang="ru-RU" sz="1800" dirty="0" smtClean="0">
                          <a:solidFill>
                            <a:srgbClr val="7030A0"/>
                          </a:solidFill>
                        </a:rPr>
                        <a:t> Ч 1</a:t>
                      </a:r>
                      <a:r>
                        <a:rPr lang="ru-RU" sz="1800" dirty="0" smtClean="0">
                          <a:solidFill>
                            <a:srgbClr val="7030A0"/>
                          </a:solidFill>
                        </a:rPr>
                        <a:t>), электронный магазин,</a:t>
                      </a:r>
                      <a:r>
                        <a:rPr lang="ru-RU" sz="1800" baseline="0" dirty="0" smtClean="0">
                          <a:solidFill>
                            <a:srgbClr val="7030A0"/>
                          </a:solidFill>
                        </a:rPr>
                        <a:t> </a:t>
                      </a:r>
                      <a:r>
                        <a:rPr lang="ru-RU" sz="1800" baseline="0" dirty="0" err="1" smtClean="0">
                          <a:solidFill>
                            <a:srgbClr val="7030A0"/>
                          </a:solidFill>
                        </a:rPr>
                        <a:t>агрегатор</a:t>
                      </a:r>
                      <a:r>
                        <a:rPr lang="ru-RU" sz="1800" baseline="0" dirty="0" smtClean="0">
                          <a:solidFill>
                            <a:srgbClr val="7030A0"/>
                          </a:solidFill>
                        </a:rPr>
                        <a:t> торгов</a:t>
                      </a:r>
                      <a:endParaRPr lang="ru-RU" sz="1800" dirty="0" smtClean="0">
                        <a:solidFill>
                          <a:srgbClr val="7030A0"/>
                        </a:solidFill>
                      </a:endParaRPr>
                    </a:p>
                    <a:p>
                      <a:pPr marL="285750" indent="-285750" algn="ctr">
                        <a:buFontTx/>
                        <a:buChar char="-"/>
                      </a:pPr>
                      <a:r>
                        <a:rPr lang="ru-RU" sz="1800" dirty="0" smtClean="0">
                          <a:solidFill>
                            <a:srgbClr val="7030A0"/>
                          </a:solidFill>
                        </a:rPr>
                        <a:t>ЗАКУПКИ ПО ИТОГАМ </a:t>
                      </a:r>
                      <a:endParaRPr lang="en-US" sz="1800" dirty="0" smtClean="0">
                        <a:solidFill>
                          <a:srgbClr val="7030A0"/>
                        </a:solidFill>
                      </a:endParaRPr>
                    </a:p>
                    <a:p>
                      <a:pPr marL="0" indent="0" algn="ctr">
                        <a:buFontTx/>
                        <a:buNone/>
                      </a:pPr>
                      <a:r>
                        <a:rPr lang="ru-RU" sz="1800" dirty="0" smtClean="0">
                          <a:solidFill>
                            <a:srgbClr val="7030A0"/>
                          </a:solidFill>
                        </a:rPr>
                        <a:t>НЕСОСТОЯВШИХСЯ ПРОЦЕДУР (П. 24, 25 Ч 1)</a:t>
                      </a:r>
                      <a:endParaRPr lang="en-US" sz="1800" dirty="0" smtClean="0">
                        <a:solidFill>
                          <a:srgbClr val="7030A0"/>
                        </a:solidFill>
                      </a:endParaRPr>
                    </a:p>
                    <a:p>
                      <a:pPr marL="285750" indent="-285750" algn="ctr">
                        <a:buFontTx/>
                        <a:buChar char="-"/>
                      </a:pPr>
                      <a:r>
                        <a:rPr lang="ru-RU" sz="1800" dirty="0" smtClean="0">
                          <a:solidFill>
                            <a:srgbClr val="7030A0"/>
                          </a:solidFill>
                        </a:rPr>
                        <a:t>ЗАКУПКИ БЕЗ ПРОВЕДЕНИЯ КОНКУРЕНТНЫХ ПРОЦЕДУР (ВСЕ ОСТАЛЬНЫЕ ПП Ч 1)</a:t>
                      </a:r>
                      <a:endParaRPr lang="ru-RU" sz="1800" dirty="0">
                        <a:solidFill>
                          <a:srgbClr val="7030A0"/>
                        </a:solidFill>
                      </a:endParaRPr>
                    </a:p>
                  </a:txBody>
                  <a:tcPr marL="91443" marR="91443" marT="45712" marB="457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108" name="TextBox 1"/>
          <p:cNvSpPr txBox="1">
            <a:spLocks noChangeArrowheads="1"/>
          </p:cNvSpPr>
          <p:nvPr/>
        </p:nvSpPr>
        <p:spPr bwMode="auto">
          <a:xfrm>
            <a:off x="0" y="4355713"/>
            <a:ext cx="3838575" cy="92333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a:r>
              <a:rPr lang="ru-RU" altLang="ru-RU" dirty="0"/>
              <a:t>При прочих равных условиях предпочтение должно отдаваться конкурентным </a:t>
            </a:r>
            <a:r>
              <a:rPr lang="ru-RU" altLang="ru-RU" dirty="0" smtClean="0"/>
              <a:t>способам. </a:t>
            </a:r>
            <a:endParaRPr lang="ru-RU" altLang="ru-RU" dirty="0"/>
          </a:p>
        </p:txBody>
      </p:sp>
      <p:sp>
        <p:nvSpPr>
          <p:cNvPr id="2" name="TextBox 1"/>
          <p:cNvSpPr txBox="1"/>
          <p:nvPr/>
        </p:nvSpPr>
        <p:spPr>
          <a:xfrm>
            <a:off x="4086225" y="4355713"/>
            <a:ext cx="4962525" cy="1200329"/>
          </a:xfrm>
          <a:prstGeom prst="rect">
            <a:avLst/>
          </a:prstGeom>
          <a:noFill/>
        </p:spPr>
        <p:txBody>
          <a:bodyPr wrap="square" rtlCol="0">
            <a:spAutoFit/>
          </a:bodyPr>
          <a:lstStyle/>
          <a:p>
            <a:r>
              <a:rPr lang="ru-RU" sz="1200" dirty="0" smtClean="0"/>
              <a:t>Выделенные подгруппы закупок у единственного поставщика отличаются способом планирования, ограничениями по сумме на применение , и степенью произвольности выбора исполнителя по контракту. Так Малые закупки планируют одной строкой с ограничением годового объема закупок и суммой одной закупки. Но выбор исполнителя ничем не ограничен.</a:t>
            </a:r>
            <a:endParaRPr lang="ru-RU" sz="1200" dirty="0"/>
          </a:p>
        </p:txBody>
      </p:sp>
      <p:sp>
        <p:nvSpPr>
          <p:cNvPr id="3" name="TextBox 2"/>
          <p:cNvSpPr txBox="1"/>
          <p:nvPr/>
        </p:nvSpPr>
        <p:spPr>
          <a:xfrm>
            <a:off x="1" y="5556042"/>
            <a:ext cx="7811588" cy="830997"/>
          </a:xfrm>
          <a:prstGeom prst="rect">
            <a:avLst/>
          </a:prstGeom>
          <a:noFill/>
        </p:spPr>
        <p:txBody>
          <a:bodyPr wrap="square" rtlCol="0">
            <a:spAutoFit/>
          </a:bodyPr>
          <a:lstStyle/>
          <a:p>
            <a:r>
              <a:rPr lang="ru-RU" sz="1200" dirty="0" smtClean="0"/>
              <a:t>Закупки по итогам несостоявшихся процедур не планируются, нет ограничений по сумме, но нет произвольности выбора поставщика.</a:t>
            </a:r>
          </a:p>
          <a:p>
            <a:r>
              <a:rPr lang="ru-RU" sz="1200" dirty="0" smtClean="0"/>
              <a:t>Закупки без проведения конкурентных процедур планируются, тарифный метод определения</a:t>
            </a:r>
            <a:r>
              <a:rPr lang="en-US" sz="1200" dirty="0" smtClean="0"/>
              <a:t> </a:t>
            </a:r>
            <a:r>
              <a:rPr lang="ru-RU" sz="1200" dirty="0" smtClean="0"/>
              <a:t>НМЦК, но зачастую исполнитель предопределен.</a:t>
            </a:r>
            <a:endParaRPr lang="ru-RU" sz="1200" dirty="0"/>
          </a:p>
        </p:txBody>
      </p:sp>
      <p:pic>
        <p:nvPicPr>
          <p:cNvPr id="10"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081554" y="3682365"/>
            <a:ext cx="609600" cy="609600"/>
          </a:xfrm>
          <a:prstGeom prst="rect">
            <a:avLst/>
          </a:prstGeom>
        </p:spPr>
      </p:pic>
      <p:pic>
        <p:nvPicPr>
          <p:cNvPr id="11" name="Записанный звук">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7968343" y="5777439"/>
            <a:ext cx="609600" cy="609600"/>
          </a:xfrm>
          <a:prstGeom prst="rect">
            <a:avLst/>
          </a:prstGeom>
        </p:spPr>
      </p:pic>
      <p:pic>
        <p:nvPicPr>
          <p:cNvPr id="4" name="Записанный звук">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3228975" y="3395545"/>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869" fill="hold"/>
                                        <p:tgtEl>
                                          <p:spTgt spid="10"/>
                                        </p:tgtEl>
                                      </p:cBhvr>
                                    </p:cmd>
                                  </p:childTnLst>
                                </p:cTn>
                              </p:par>
                            </p:childTnLst>
                          </p:cTn>
                        </p:par>
                      </p:childTnLst>
                    </p:cTn>
                  </p:par>
                </p:childTnLst>
              </p:cTn>
              <p:nextCondLst>
                <p:cond evt="onClick" delay="0">
                  <p:tgtEl>
                    <p:spTgt spid="10"/>
                  </p:tgtEl>
                </p:cond>
              </p:nextCondLst>
            </p:seq>
            <p:audio>
              <p:cMediaNode vol="80000">
                <p:cTn id="7" fill="hold" display="0">
                  <p:stCondLst>
                    <p:cond delay="indefinite"/>
                  </p:stCondLst>
                  <p:endCondLst>
                    <p:cond evt="onStopAudio" delay="0">
                      <p:tgtEl>
                        <p:sldTgt/>
                      </p:tgtEl>
                    </p:cond>
                  </p:endCondLst>
                </p:cTn>
                <p:tgtEl>
                  <p:spTgt spid="10"/>
                </p:tgtEl>
              </p:cMediaNode>
            </p:audi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7899" fill="hold"/>
                                        <p:tgtEl>
                                          <p:spTgt spid="11"/>
                                        </p:tgtEl>
                                      </p:cBhvr>
                                    </p:cmd>
                                  </p:childTnLst>
                                </p:cTn>
                              </p:par>
                            </p:childTnLst>
                          </p:cTn>
                        </p:par>
                      </p:childTnLst>
                    </p:cTn>
                  </p:par>
                </p:childTnLst>
              </p:cTn>
              <p:nextCondLst>
                <p:cond evt="onClick" delay="0">
                  <p:tgtEl>
                    <p:spTgt spid="11"/>
                  </p:tgtEl>
                </p:cond>
              </p:nextCondLst>
            </p:seq>
            <p:audio>
              <p:cMediaNode vol="80000">
                <p:cTn id="13" fill="hold" display="0">
                  <p:stCondLst>
                    <p:cond delay="indefinite"/>
                  </p:stCondLst>
                  <p:endCondLst>
                    <p:cond evt="onStopAudio" delay="0">
                      <p:tgtEl>
                        <p:sldTgt/>
                      </p:tgtEl>
                    </p:cond>
                  </p:endCondLst>
                </p:cTn>
                <p:tgtEl>
                  <p:spTgt spid="11"/>
                </p:tgtEl>
              </p:cMediaNode>
            </p:audio>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5099" fill="hold"/>
                                        <p:tgtEl>
                                          <p:spTgt spid="4"/>
                                        </p:tgtEl>
                                      </p:cBhvr>
                                    </p:cmd>
                                  </p:childTnLst>
                                </p:cTn>
                              </p:par>
                            </p:childTnLst>
                          </p:cTn>
                        </p:par>
                      </p:childTnLst>
                    </p:cTn>
                  </p:par>
                </p:childTnLst>
              </p:cTn>
              <p:nextCondLst>
                <p:cond evt="onClick" delay="0">
                  <p:tgtEl>
                    <p:spTgt spid="4"/>
                  </p:tgtEl>
                </p:cond>
              </p:nextCondLst>
            </p:seq>
            <p:audio>
              <p:cMediaNode vol="80000">
                <p:cTn id="19"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3" name="Title 1"/>
          <p:cNvSpPr txBox="1">
            <a:spLocks/>
          </p:cNvSpPr>
          <p:nvPr/>
        </p:nvSpPr>
        <p:spPr bwMode="auto">
          <a:xfrm>
            <a:off x="1428750" y="242888"/>
            <a:ext cx="7448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ctr" eaLnBrk="1" hangingPunct="1">
              <a:spcBef>
                <a:spcPct val="50000"/>
              </a:spcBef>
              <a:buFont typeface="Arial" charset="0"/>
              <a:buNone/>
            </a:pPr>
            <a:r>
              <a:rPr lang="ru-RU" altLang="ru-RU" sz="2400" b="1" dirty="0">
                <a:solidFill>
                  <a:schemeClr val="bg1"/>
                </a:solidFill>
              </a:rPr>
              <a:t>НАЛИЧИЕ </a:t>
            </a:r>
            <a:r>
              <a:rPr lang="ru-RU" altLang="ru-RU" sz="2400" b="1" dirty="0" smtClean="0">
                <a:solidFill>
                  <a:schemeClr val="bg1"/>
                </a:solidFill>
              </a:rPr>
              <a:t>СТОИМОСТНЫХ ОГРАНИЧЕНИЙ</a:t>
            </a:r>
            <a:r>
              <a:rPr lang="en-US" altLang="ru-RU" sz="2400" b="1" dirty="0" smtClean="0">
                <a:solidFill>
                  <a:schemeClr val="bg1"/>
                </a:solidFill>
              </a:rPr>
              <a:t> </a:t>
            </a:r>
            <a:endParaRPr lang="ru-RU" altLang="ru-RU" sz="2400" b="1" dirty="0">
              <a:solidFill>
                <a:schemeClr val="bg1"/>
              </a:solidFill>
            </a:endParaRPr>
          </a:p>
        </p:txBody>
      </p:sp>
      <p:graphicFrame>
        <p:nvGraphicFramePr>
          <p:cNvPr id="6" name="Таблица 5"/>
          <p:cNvGraphicFramePr>
            <a:graphicFrameLocks noGrp="1"/>
          </p:cNvGraphicFramePr>
          <p:nvPr>
            <p:extLst>
              <p:ext uri="{D42A27DB-BD31-4B8C-83A1-F6EECF244321}">
                <p14:modId xmlns:p14="http://schemas.microsoft.com/office/powerpoint/2010/main" val="985358884"/>
              </p:ext>
            </p:extLst>
          </p:nvPr>
        </p:nvGraphicFramePr>
        <p:xfrm>
          <a:off x="165100" y="1358257"/>
          <a:ext cx="8712200" cy="4664385"/>
        </p:xfrm>
        <a:graphic>
          <a:graphicData uri="http://schemas.openxmlformats.org/drawingml/2006/table">
            <a:tbl>
              <a:tblPr firstRow="1" bandRow="1">
                <a:tableStyleId>{5C22544A-7EE6-4342-B048-85BDC9FD1C3A}</a:tableStyleId>
              </a:tblPr>
              <a:tblGrid>
                <a:gridCol w="2825235"/>
                <a:gridCol w="2600568"/>
                <a:gridCol w="3286397"/>
              </a:tblGrid>
              <a:tr h="73245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solidFill>
                            <a:schemeClr val="accent6">
                              <a:lumMod val="75000"/>
                            </a:schemeClr>
                          </a:solidFill>
                        </a:rPr>
                        <a:t>Пороговые значения по цене</a:t>
                      </a:r>
                      <a:r>
                        <a:rPr lang="ru-RU" sz="1800" baseline="0" dirty="0" smtClean="0">
                          <a:solidFill>
                            <a:schemeClr val="accent6">
                              <a:lumMod val="75000"/>
                            </a:schemeClr>
                          </a:solidFill>
                        </a:rPr>
                        <a:t> одного контракта</a:t>
                      </a:r>
                      <a:r>
                        <a:rPr lang="ru-RU" sz="1800" dirty="0" smtClean="0">
                          <a:solidFill>
                            <a:schemeClr val="accent6">
                              <a:lumMod val="75000"/>
                            </a:schemeClr>
                          </a:solidFill>
                        </a:rPr>
                        <a:t>:</a:t>
                      </a: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smtClean="0">
                          <a:solidFill>
                            <a:schemeClr val="accent6">
                              <a:lumMod val="75000"/>
                            </a:schemeClr>
                          </a:solidFill>
                        </a:rPr>
                        <a:t>Способ закупки</a:t>
                      </a: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solidFill>
                            <a:schemeClr val="accent6">
                              <a:lumMod val="75000"/>
                            </a:schemeClr>
                          </a:solidFill>
                        </a:rPr>
                        <a:t>ПО ГОДОВОМУ ОБЪЕМУ</a:t>
                      </a:r>
                    </a:p>
                    <a:p>
                      <a:pPr algn="ct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1440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solidFill>
                            <a:srgbClr val="FF0000"/>
                          </a:solidFill>
                        </a:rPr>
                        <a:t>100 </a:t>
                      </a:r>
                      <a:r>
                        <a:rPr lang="ru-RU" sz="1800" dirty="0" smtClean="0">
                          <a:solidFill>
                            <a:srgbClr val="FF0000"/>
                          </a:solidFill>
                        </a:rPr>
                        <a:t>ТР</a:t>
                      </a:r>
                    </a:p>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solidFill>
                            <a:srgbClr val="FF0000"/>
                          </a:solidFill>
                        </a:rPr>
                        <a:t>(300 с 1 июля))</a:t>
                      </a:r>
                      <a:endParaRPr lang="ru-RU" sz="1800" dirty="0" smtClean="0">
                        <a:solidFill>
                          <a:srgbClr val="FF0000"/>
                        </a:solidFill>
                      </a:endParaRPr>
                    </a:p>
                    <a:p>
                      <a:pPr algn="ctr"/>
                      <a:endParaRPr lang="ru-RU" sz="1800" dirty="0">
                        <a:solidFill>
                          <a:srgbClr val="FF0000"/>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t>П. 4 Ч 1 СТ 93 – «МАЛЫЕ ЗАКУПКИ»</a:t>
                      </a: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smtClean="0">
                          <a:solidFill>
                            <a:schemeClr val="accent6">
                              <a:lumMod val="75000"/>
                            </a:schemeClr>
                          </a:solidFill>
                        </a:rPr>
                        <a:t>НЕ БОЛЕЕ ЧЕМ 2 МЛН РУБ </a:t>
                      </a:r>
                      <a:r>
                        <a:rPr lang="ru-RU" sz="1800" b="1" dirty="0" smtClean="0">
                          <a:solidFill>
                            <a:schemeClr val="accent6">
                              <a:lumMod val="75000"/>
                            </a:schemeClr>
                          </a:solidFill>
                        </a:rPr>
                        <a:t>ИЛИ </a:t>
                      </a:r>
                      <a:r>
                        <a:rPr lang="ru-RU" sz="1800" dirty="0" smtClean="0">
                          <a:solidFill>
                            <a:schemeClr val="accent6">
                              <a:lumMod val="75000"/>
                            </a:schemeClr>
                          </a:solidFill>
                        </a:rPr>
                        <a:t>НЕ БОЛЕЕ 5%СГОЗ(ДО 50 МЛН РУБ)</a:t>
                      </a: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082">
                <a:tc>
                  <a:txBody>
                    <a:bodyPr/>
                    <a:lstStyle/>
                    <a:p>
                      <a:pPr algn="ctr"/>
                      <a:r>
                        <a:rPr lang="ru-RU" sz="1800" dirty="0" smtClean="0">
                          <a:solidFill>
                            <a:srgbClr val="FF0000"/>
                          </a:solidFill>
                        </a:rPr>
                        <a:t>400 ТР </a:t>
                      </a:r>
                      <a:endParaRPr lang="ru-RU" sz="1800" dirty="0" smtClean="0">
                        <a:solidFill>
                          <a:srgbClr val="FF0000"/>
                        </a:solidFill>
                      </a:endParaRPr>
                    </a:p>
                    <a:p>
                      <a:pPr algn="ctr"/>
                      <a:r>
                        <a:rPr lang="ru-RU" sz="1800" dirty="0" smtClean="0">
                          <a:solidFill>
                            <a:srgbClr val="FF0000"/>
                          </a:solidFill>
                        </a:rPr>
                        <a:t>(600 с 1 июля)</a:t>
                      </a:r>
                      <a:endParaRPr lang="ru-RU" sz="1800" dirty="0">
                        <a:solidFill>
                          <a:srgbClr val="FF0000"/>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smtClean="0"/>
                        <a:t>П. 5 Ч 1 СТ 93 – «МАЛЫЕ ЗАКУПКИ» ДЛЯ УО, УК </a:t>
                      </a: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smtClean="0">
                          <a:solidFill>
                            <a:schemeClr val="accent6">
                              <a:lumMod val="75000"/>
                            </a:schemeClr>
                          </a:solidFill>
                        </a:rPr>
                        <a:t>НЕ БОЛЕЕ 50% СГОЗ И НЕ БОЛЕЕ 20 МЛН </a:t>
                      </a:r>
                      <a:r>
                        <a:rPr lang="ru-RU" sz="1800" dirty="0" smtClean="0">
                          <a:solidFill>
                            <a:schemeClr val="accent6">
                              <a:lumMod val="75000"/>
                            </a:schemeClr>
                          </a:solidFill>
                        </a:rPr>
                        <a:t>РУБ</a:t>
                      </a:r>
                    </a:p>
                    <a:p>
                      <a:pPr algn="ctr"/>
                      <a:r>
                        <a:rPr lang="ru-RU" sz="1800" dirty="0" smtClean="0">
                          <a:solidFill>
                            <a:srgbClr val="FF0000"/>
                          </a:solidFill>
                        </a:rPr>
                        <a:t>(5 млн или 50% СГОЗ, не более 30 млн</a:t>
                      </a:r>
                      <a:r>
                        <a:rPr lang="ru-RU" sz="1800" baseline="0" dirty="0" smtClean="0">
                          <a:solidFill>
                            <a:srgbClr val="FF0000"/>
                          </a:solidFill>
                        </a:rPr>
                        <a:t> с 1 июля)</a:t>
                      </a:r>
                      <a:endParaRPr lang="ru-RU" sz="1800" dirty="0">
                        <a:solidFill>
                          <a:srgbClr val="FF0000"/>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14403">
                <a:tc>
                  <a:txBody>
                    <a:bodyPr/>
                    <a:lstStyle/>
                    <a:p>
                      <a:pPr algn="ctr"/>
                      <a:r>
                        <a:rPr lang="ru-RU" sz="1800" dirty="0" smtClean="0">
                          <a:solidFill>
                            <a:schemeClr val="tx1"/>
                          </a:solidFill>
                        </a:rPr>
                        <a:t>500 ТР </a:t>
                      </a:r>
                      <a:endParaRPr lang="ru-RU" sz="1800" dirty="0">
                        <a:solidFill>
                          <a:schemeClr val="tx1"/>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ctr">
                        <a:buFontTx/>
                        <a:buChar char="-"/>
                      </a:pPr>
                      <a:r>
                        <a:rPr lang="ru-RU" sz="1800" dirty="0" smtClean="0"/>
                        <a:t>ЗАПРОС КОТИРОВОК В ЭЛЕКТРОННОЙ ФОРМЕ</a:t>
                      </a: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dirty="0" smtClean="0">
                          <a:solidFill>
                            <a:schemeClr val="accent6">
                              <a:lumMod val="75000"/>
                            </a:schemeClr>
                          </a:solidFill>
                        </a:rPr>
                        <a:t>НЕ БОЛЕЕ 10% СГОЗ</a:t>
                      </a:r>
                      <a:r>
                        <a:rPr lang="ru-RU" sz="1800" baseline="0" dirty="0" smtClean="0">
                          <a:solidFill>
                            <a:schemeClr val="accent6">
                              <a:lumMod val="75000"/>
                            </a:schemeClr>
                          </a:solidFill>
                        </a:rPr>
                        <a:t> И НЕ БОЛЕЕ 100 МЛН РУБ НА ВСЕ ЗАПРОСЫ КОТИРОВОК</a:t>
                      </a: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082">
                <a:tc>
                  <a:txBody>
                    <a:bodyPr/>
                    <a:lstStyle/>
                    <a:p>
                      <a:pPr algn="ctr"/>
                      <a:r>
                        <a:rPr lang="ru-RU" sz="1800" dirty="0" smtClean="0">
                          <a:solidFill>
                            <a:srgbClr val="FF0000"/>
                          </a:solidFill>
                        </a:rPr>
                        <a:t>3 МЛН РУБ </a:t>
                      </a:r>
                      <a:endParaRPr lang="ru-RU" sz="1800" dirty="0" smtClean="0">
                        <a:solidFill>
                          <a:srgbClr val="FF0000"/>
                        </a:solidFill>
                      </a:endParaRPr>
                    </a:p>
                    <a:p>
                      <a:pPr algn="ctr"/>
                      <a:r>
                        <a:rPr lang="ru-RU" sz="1800" dirty="0" smtClean="0">
                          <a:solidFill>
                            <a:srgbClr val="FF0000"/>
                          </a:solidFill>
                        </a:rPr>
                        <a:t>(300 млн  или</a:t>
                      </a:r>
                      <a:r>
                        <a:rPr lang="ru-RU" sz="1800" baseline="0" dirty="0" smtClean="0">
                          <a:solidFill>
                            <a:srgbClr val="FF0000"/>
                          </a:solidFill>
                        </a:rPr>
                        <a:t> 2 млрд при стройке -</a:t>
                      </a:r>
                      <a:r>
                        <a:rPr lang="ru-RU" sz="1800" dirty="0" smtClean="0">
                          <a:solidFill>
                            <a:srgbClr val="FF0000"/>
                          </a:solidFill>
                        </a:rPr>
                        <a:t>– с 1 июля)</a:t>
                      </a:r>
                      <a:endParaRPr lang="ru-RU" sz="1800" dirty="0">
                        <a:solidFill>
                          <a:srgbClr val="FF0000"/>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t>КОРОТКИЙ ЭА</a:t>
                      </a: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ru-RU" sz="1800" dirty="0">
                        <a:solidFill>
                          <a:schemeClr val="accent6">
                            <a:lumMod val="75000"/>
                          </a:schemeClr>
                        </a:solidFill>
                      </a:endParaRPr>
                    </a:p>
                  </a:txBody>
                  <a:tcPr marL="91432" marR="91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6458</TotalTime>
  <Words>3014</Words>
  <Application>Microsoft Office PowerPoint</Application>
  <PresentationFormat>Экран (4:3)</PresentationFormat>
  <Paragraphs>302</Paragraphs>
  <Slides>25</Slides>
  <Notes>0</Notes>
  <HiddenSlides>1</HiddenSlides>
  <MMClips>29</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vkremlev</dc:creator>
  <cp:lastModifiedBy>Еременко Наталья Васильевна</cp:lastModifiedBy>
  <cp:revision>227</cp:revision>
  <cp:lastPrinted>2016-10-31T07:42:24Z</cp:lastPrinted>
  <dcterms:created xsi:type="dcterms:W3CDTF">2010-09-30T06:45:29Z</dcterms:created>
  <dcterms:modified xsi:type="dcterms:W3CDTF">2019-05-13T10:04:03Z</dcterms:modified>
</cp:coreProperties>
</file>